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sldIdLst>
    <p:sldId id="1705" r:id="rId2"/>
    <p:sldId id="1709" r:id="rId3"/>
    <p:sldId id="1667" r:id="rId4"/>
    <p:sldId id="1710" r:id="rId5"/>
    <p:sldId id="1670" r:id="rId6"/>
    <p:sldId id="1668" r:id="rId7"/>
    <p:sldId id="1674" r:id="rId8"/>
    <p:sldId id="1675" r:id="rId9"/>
    <p:sldId id="1720" r:id="rId10"/>
    <p:sldId id="1706" r:id="rId11"/>
    <p:sldId id="1680" r:id="rId12"/>
    <p:sldId id="1681" r:id="rId13"/>
    <p:sldId id="1707" r:id="rId14"/>
    <p:sldId id="1682" r:id="rId15"/>
    <p:sldId id="1683" r:id="rId16"/>
    <p:sldId id="1716" r:id="rId17"/>
    <p:sldId id="1691" r:id="rId18"/>
    <p:sldId id="1684" r:id="rId19"/>
    <p:sldId id="1685" r:id="rId20"/>
    <p:sldId id="1688" r:id="rId21"/>
    <p:sldId id="1687" r:id="rId22"/>
    <p:sldId id="1689" r:id="rId23"/>
    <p:sldId id="1712" r:id="rId24"/>
    <p:sldId id="1713" r:id="rId25"/>
    <p:sldId id="1690" r:id="rId26"/>
    <p:sldId id="1714" r:id="rId27"/>
    <p:sldId id="1717" r:id="rId28"/>
    <p:sldId id="1693" r:id="rId29"/>
    <p:sldId id="1695" r:id="rId30"/>
    <p:sldId id="1697" r:id="rId31"/>
    <p:sldId id="1698" r:id="rId32"/>
    <p:sldId id="1699" r:id="rId33"/>
    <p:sldId id="257" r:id="rId34"/>
    <p:sldId id="1702" r:id="rId35"/>
    <p:sldId id="1666" r:id="rId36"/>
    <p:sldId id="1704"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0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154"/>
    <p:restoredTop sz="85076"/>
  </p:normalViewPr>
  <p:slideViewPr>
    <p:cSldViewPr snapToGrid="0" snapToObjects="1">
      <p:cViewPr varScale="1">
        <p:scale>
          <a:sx n="108" d="100"/>
          <a:sy n="108" d="100"/>
        </p:scale>
        <p:origin x="1088" y="200"/>
      </p:cViewPr>
      <p:guideLst/>
    </p:cSldViewPr>
  </p:slideViewPr>
  <p:outlineViewPr>
    <p:cViewPr>
      <p:scale>
        <a:sx n="33" d="100"/>
        <a:sy n="33" d="100"/>
      </p:scale>
      <p:origin x="0" y="-337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96CC2D-EFCE-E344-8727-DD807F6E1D8B}" type="datetimeFigureOut">
              <a:rPr lang="en-US" smtClean="0"/>
              <a:t>12/9/19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03205B-70B2-6641-B2E1-D741F49B25E8}" type="slidenum">
              <a:rPr lang="en-US" smtClean="0"/>
              <a:t>‹#›</a:t>
            </a:fld>
            <a:endParaRPr lang="en-US"/>
          </a:p>
        </p:txBody>
      </p:sp>
    </p:spTree>
    <p:extLst>
      <p:ext uri="{BB962C8B-B14F-4D97-AF65-F5344CB8AC3E}">
        <p14:creationId xmlns:p14="http://schemas.microsoft.com/office/powerpoint/2010/main" val="15442196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03205B-70B2-6641-B2E1-D741F49B25E8}" type="slidenum">
              <a:rPr lang="en-US" smtClean="0"/>
              <a:t>3</a:t>
            </a:fld>
            <a:endParaRPr lang="en-US"/>
          </a:p>
        </p:txBody>
      </p:sp>
    </p:spTree>
    <p:extLst>
      <p:ext uri="{BB962C8B-B14F-4D97-AF65-F5344CB8AC3E}">
        <p14:creationId xmlns:p14="http://schemas.microsoft.com/office/powerpoint/2010/main" val="2624449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03205B-70B2-6641-B2E1-D741F49B25E8}" type="slidenum">
              <a:rPr lang="en-US" smtClean="0"/>
              <a:t>36</a:t>
            </a:fld>
            <a:endParaRPr lang="en-US"/>
          </a:p>
        </p:txBody>
      </p:sp>
    </p:spTree>
    <p:extLst>
      <p:ext uri="{BB962C8B-B14F-4D97-AF65-F5344CB8AC3E}">
        <p14:creationId xmlns:p14="http://schemas.microsoft.com/office/powerpoint/2010/main" val="38037346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03205B-70B2-6641-B2E1-D741F49B25E8}" type="slidenum">
              <a:rPr lang="en-US" smtClean="0"/>
              <a:t>8</a:t>
            </a:fld>
            <a:endParaRPr lang="en-US"/>
          </a:p>
        </p:txBody>
      </p:sp>
    </p:spTree>
    <p:extLst>
      <p:ext uri="{BB962C8B-B14F-4D97-AF65-F5344CB8AC3E}">
        <p14:creationId xmlns:p14="http://schemas.microsoft.com/office/powerpoint/2010/main" val="20434700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Another</a:t>
            </a:r>
            <a:r>
              <a:rPr lang="en-US" altLang="zh-CN" baseline="0" dirty="0"/>
              <a:t> design consideration is that graphs in different scenarios require different supports</a:t>
            </a:r>
          </a:p>
          <a:p>
            <a:pPr marL="171450" indent="-171450">
              <a:buFont typeface="Arial" charset="0"/>
              <a:buChar char="•"/>
            </a:pPr>
            <a:r>
              <a:rPr lang="en-US" altLang="zh-CN" baseline="0" dirty="0"/>
              <a:t>Community detection: system needs to be memory efficient, and support random walk and graph sampling</a:t>
            </a:r>
          </a:p>
          <a:p>
            <a:pPr marL="171450" indent="-171450">
              <a:buFont typeface="Arial" charset="0"/>
              <a:buChar char="•"/>
            </a:pPr>
            <a:r>
              <a:rPr lang="en-US" altLang="zh-CN" dirty="0"/>
              <a:t>Drug discovery,</a:t>
            </a:r>
            <a:r>
              <a:rPr lang="en-US" altLang="zh-CN" baseline="0" dirty="0"/>
              <a:t> protein property prediction: batching is a high priority</a:t>
            </a:r>
          </a:p>
          <a:p>
            <a:pPr marL="171450" indent="-171450">
              <a:buFont typeface="Arial" charset="0"/>
              <a:buChar char="•"/>
            </a:pPr>
            <a:r>
              <a:rPr lang="en-US" altLang="zh-CN" dirty="0"/>
              <a:t>The</a:t>
            </a:r>
            <a:r>
              <a:rPr lang="en-US" altLang="zh-CN" baseline="0" dirty="0"/>
              <a:t> system should support graph mutation</a:t>
            </a:r>
          </a:p>
          <a:p>
            <a:pPr marL="171450" indent="-171450">
              <a:buFont typeface="Arial" charset="0"/>
              <a:buChar char="•"/>
            </a:pPr>
            <a:r>
              <a:rPr lang="en-US" altLang="zh-CN" baseline="0" dirty="0"/>
              <a:t>For example, this graph here represents the interactions in a search engine. A task could be given a query, what is the page returned? This can be casted as a link prediction problem on this graph.</a:t>
            </a:r>
          </a:p>
          <a:p>
            <a:pPr marL="171450" indent="-171450">
              <a:buFont typeface="Arial" charset="0"/>
              <a:buChar char="•"/>
            </a:pPr>
            <a:endParaRPr lang="en-US" altLang="zh-CN" dirty="0"/>
          </a:p>
        </p:txBody>
      </p:sp>
      <p:sp>
        <p:nvSpPr>
          <p:cNvPr id="4" name="灯片编号占位符 3"/>
          <p:cNvSpPr>
            <a:spLocks noGrp="1"/>
          </p:cNvSpPr>
          <p:nvPr>
            <p:ph type="sldNum" sz="quarter" idx="10"/>
          </p:nvPr>
        </p:nvSpPr>
        <p:spPr/>
        <p:txBody>
          <a:bodyPr/>
          <a:lstStyle/>
          <a:p>
            <a:fld id="{DA1D9665-EDDC-4B65-A5EC-9F3F11A394B6}" type="slidenum">
              <a:rPr lang="zh-CN" altLang="en-US" smtClean="0"/>
              <a:t>10</a:t>
            </a:fld>
            <a:endParaRPr lang="zh-CN" altLang="en-US"/>
          </a:p>
        </p:txBody>
      </p:sp>
    </p:spTree>
    <p:extLst>
      <p:ext uri="{BB962C8B-B14F-4D97-AF65-F5344CB8AC3E}">
        <p14:creationId xmlns:p14="http://schemas.microsoft.com/office/powerpoint/2010/main" val="4326799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03205B-70B2-6641-B2E1-D741F49B25E8}" type="slidenum">
              <a:rPr lang="en-US" smtClean="0"/>
              <a:t>22</a:t>
            </a:fld>
            <a:endParaRPr lang="en-US"/>
          </a:p>
        </p:txBody>
      </p:sp>
    </p:spTree>
    <p:extLst>
      <p:ext uri="{BB962C8B-B14F-4D97-AF65-F5344CB8AC3E}">
        <p14:creationId xmlns:p14="http://schemas.microsoft.com/office/powerpoint/2010/main" val="37641694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03205B-70B2-6641-B2E1-D741F49B25E8}" type="slidenum">
              <a:rPr lang="en-US" smtClean="0"/>
              <a:t>23</a:t>
            </a:fld>
            <a:endParaRPr lang="en-US"/>
          </a:p>
        </p:txBody>
      </p:sp>
    </p:spTree>
    <p:extLst>
      <p:ext uri="{BB962C8B-B14F-4D97-AF65-F5344CB8AC3E}">
        <p14:creationId xmlns:p14="http://schemas.microsoft.com/office/powerpoint/2010/main" val="20839285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03205B-70B2-6641-B2E1-D741F49B25E8}" type="slidenum">
              <a:rPr lang="en-US" smtClean="0"/>
              <a:t>24</a:t>
            </a:fld>
            <a:endParaRPr lang="en-US"/>
          </a:p>
        </p:txBody>
      </p:sp>
    </p:spTree>
    <p:extLst>
      <p:ext uri="{BB962C8B-B14F-4D97-AF65-F5344CB8AC3E}">
        <p14:creationId xmlns:p14="http://schemas.microsoft.com/office/powerpoint/2010/main" val="36022973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03205B-70B2-6641-B2E1-D741F49B25E8}" type="slidenum">
              <a:rPr lang="en-US" smtClean="0"/>
              <a:t>25</a:t>
            </a:fld>
            <a:endParaRPr lang="en-US"/>
          </a:p>
        </p:txBody>
      </p:sp>
    </p:spTree>
    <p:extLst>
      <p:ext uri="{BB962C8B-B14F-4D97-AF65-F5344CB8AC3E}">
        <p14:creationId xmlns:p14="http://schemas.microsoft.com/office/powerpoint/2010/main" val="2258110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03205B-70B2-6641-B2E1-D741F49B25E8}" type="slidenum">
              <a:rPr lang="en-US" smtClean="0"/>
              <a:t>28</a:t>
            </a:fld>
            <a:endParaRPr lang="en-US"/>
          </a:p>
        </p:txBody>
      </p:sp>
    </p:spTree>
    <p:extLst>
      <p:ext uri="{BB962C8B-B14F-4D97-AF65-F5344CB8AC3E}">
        <p14:creationId xmlns:p14="http://schemas.microsoft.com/office/powerpoint/2010/main" val="32807472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model can be trained in less than one hour as it converges to produce good results. This example also shows the possible ambiguity of relationships, and how the model deals with it.</a:t>
            </a:r>
          </a:p>
        </p:txBody>
      </p:sp>
      <p:sp>
        <p:nvSpPr>
          <p:cNvPr id="4" name="Slide Number Placeholder 3"/>
          <p:cNvSpPr>
            <a:spLocks noGrp="1"/>
          </p:cNvSpPr>
          <p:nvPr>
            <p:ph type="sldNum" sz="quarter" idx="5"/>
          </p:nvPr>
        </p:nvSpPr>
        <p:spPr/>
        <p:txBody>
          <a:bodyPr/>
          <a:lstStyle/>
          <a:p>
            <a:fld id="{1463F541-FB2C-6946-A3AC-BA4AA77BD1D3}" type="slidenum">
              <a:rPr lang="en-US" smtClean="0"/>
              <a:t>33</a:t>
            </a:fld>
            <a:endParaRPr lang="en-US"/>
          </a:p>
        </p:txBody>
      </p:sp>
    </p:spTree>
    <p:extLst>
      <p:ext uri="{BB962C8B-B14F-4D97-AF65-F5344CB8AC3E}">
        <p14:creationId xmlns:p14="http://schemas.microsoft.com/office/powerpoint/2010/main" val="3860266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63F0595-3BD6-764D-B579-902B2A5E6FAE}" type="datetimeFigureOut">
              <a:rPr lang="en-US" smtClean="0"/>
              <a:t>12/9/19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EA841C-F492-214F-BE74-25F879D30845}" type="slidenum">
              <a:rPr lang="en-US" smtClean="0"/>
              <a:t>‹#›</a:t>
            </a:fld>
            <a:endParaRPr lang="en-US"/>
          </a:p>
        </p:txBody>
      </p:sp>
    </p:spTree>
    <p:extLst>
      <p:ext uri="{BB962C8B-B14F-4D97-AF65-F5344CB8AC3E}">
        <p14:creationId xmlns:p14="http://schemas.microsoft.com/office/powerpoint/2010/main" val="6608446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3F0595-3BD6-764D-B579-902B2A5E6FAE}" type="datetimeFigureOut">
              <a:rPr lang="en-US" smtClean="0"/>
              <a:t>12/9/19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EA841C-F492-214F-BE74-25F879D30845}" type="slidenum">
              <a:rPr lang="en-US" smtClean="0"/>
              <a:t>‹#›</a:t>
            </a:fld>
            <a:endParaRPr lang="en-US"/>
          </a:p>
        </p:txBody>
      </p:sp>
    </p:spTree>
    <p:extLst>
      <p:ext uri="{BB962C8B-B14F-4D97-AF65-F5344CB8AC3E}">
        <p14:creationId xmlns:p14="http://schemas.microsoft.com/office/powerpoint/2010/main" val="424464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3F0595-3BD6-764D-B579-902B2A5E6FAE}" type="datetimeFigureOut">
              <a:rPr lang="en-US" smtClean="0"/>
              <a:t>12/9/19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EA841C-F492-214F-BE74-25F879D30845}" type="slidenum">
              <a:rPr lang="en-US" smtClean="0"/>
              <a:t>‹#›</a:t>
            </a:fld>
            <a:endParaRPr lang="en-US"/>
          </a:p>
        </p:txBody>
      </p:sp>
    </p:spTree>
    <p:extLst>
      <p:ext uri="{BB962C8B-B14F-4D97-AF65-F5344CB8AC3E}">
        <p14:creationId xmlns:p14="http://schemas.microsoft.com/office/powerpoint/2010/main" val="345459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3_Custom Layout">
    <p:spTree>
      <p:nvGrpSpPr>
        <p:cNvPr id="1" name=""/>
        <p:cNvGrpSpPr/>
        <p:nvPr/>
      </p:nvGrpSpPr>
      <p:grpSpPr>
        <a:xfrm>
          <a:off x="0" y="0"/>
          <a:ext cx="0" cy="0"/>
          <a:chOff x="0" y="0"/>
          <a:chExt cx="0" cy="0"/>
        </a:xfrm>
      </p:grpSpPr>
      <p:sp>
        <p:nvSpPr>
          <p:cNvPr id="86" name="Shape 86"/>
          <p:cNvSpPr/>
          <p:nvPr/>
        </p:nvSpPr>
        <p:spPr>
          <a:xfrm>
            <a:off x="2494845" y="-1004710"/>
            <a:ext cx="192038" cy="461665"/>
          </a:xfrm>
          <a:prstGeom prst="rect">
            <a:avLst/>
          </a:prstGeom>
          <a:ln w="12700">
            <a:miter lim="400000"/>
          </a:ln>
          <a:extLst>
            <a:ext uri="{C572A759-6A51-4108-AA02-DFA0A04FC94B}">
              <ma14:wrappingTextBoxFlag xmlns:ma14="http://schemas.microsoft.com/office/mac/drawingml/2011/main" xmlns="" val="1"/>
            </a:ext>
          </a:extLst>
        </p:spPr>
        <p:txBody>
          <a:bodyPr wrap="none" lIns="60959" rIns="60959">
            <a:spAutoFit/>
          </a:bodyPr>
          <a:lstStyle/>
          <a:p>
            <a:r>
              <a:rPr sz="2400"/>
              <a:t> </a:t>
            </a:r>
          </a:p>
        </p:txBody>
      </p:sp>
      <p:sp>
        <p:nvSpPr>
          <p:cNvPr id="87" name="Shape 87"/>
          <p:cNvSpPr/>
          <p:nvPr/>
        </p:nvSpPr>
        <p:spPr>
          <a:xfrm>
            <a:off x="498905" y="6544608"/>
            <a:ext cx="4037035" cy="143565"/>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defRPr sz="700">
                <a:solidFill>
                  <a:srgbClr val="FFFFFF"/>
                </a:solidFill>
              </a:defRPr>
            </a:lvl1pPr>
          </a:lstStyle>
          <a:p>
            <a:r>
              <a:rPr sz="933"/>
              <a:t>© 2018, Amazon Web Services, Inc. or its Affiliates. All rights reserved.</a:t>
            </a:r>
          </a:p>
        </p:txBody>
      </p:sp>
      <p:sp>
        <p:nvSpPr>
          <p:cNvPr id="88" name="Shape 88"/>
          <p:cNvSpPr>
            <a:spLocks noGrp="1"/>
          </p:cNvSpPr>
          <p:nvPr>
            <p:ph type="title"/>
          </p:nvPr>
        </p:nvSpPr>
        <p:spPr>
          <a:xfrm>
            <a:off x="365760" y="243839"/>
            <a:ext cx="10940405" cy="912427"/>
          </a:xfrm>
          <a:prstGeom prst="rect">
            <a:avLst/>
          </a:prstGeom>
        </p:spPr>
        <p:txBody>
          <a:bodyPr/>
          <a:lstStyle/>
          <a:p>
            <a:r>
              <a:t>标题文本</a:t>
            </a:r>
          </a:p>
        </p:txBody>
      </p:sp>
      <p:sp>
        <p:nvSpPr>
          <p:cNvPr id="89" name="Shape 89"/>
          <p:cNvSpPr/>
          <p:nvPr/>
        </p:nvSpPr>
        <p:spPr>
          <a:xfrm>
            <a:off x="0" y="1115121"/>
            <a:ext cx="12192000" cy="5742881"/>
          </a:xfrm>
          <a:prstGeom prst="rect">
            <a:avLst/>
          </a:prstGeom>
          <a:solidFill>
            <a:srgbClr val="FFFFFF"/>
          </a:solidFill>
          <a:ln w="12700">
            <a:miter lim="400000"/>
          </a:ln>
        </p:spPr>
        <p:txBody>
          <a:bodyPr lIns="60959" rIns="60959" anchor="ctr"/>
          <a:lstStyle/>
          <a:p>
            <a:pPr algn="ctr">
              <a:defRPr>
                <a:solidFill>
                  <a:srgbClr val="FFFFFF"/>
                </a:solidFill>
              </a:defRPr>
            </a:pPr>
            <a:endParaRPr sz="2400"/>
          </a:p>
        </p:txBody>
      </p:sp>
      <p:sp>
        <p:nvSpPr>
          <p:cNvPr id="90" name="Shape 90"/>
          <p:cNvSpPr>
            <a:spLocks noGrp="1"/>
          </p:cNvSpPr>
          <p:nvPr>
            <p:ph type="body" idx="1"/>
          </p:nvPr>
        </p:nvSpPr>
        <p:spPr>
          <a:xfrm>
            <a:off x="365760" y="1279759"/>
            <a:ext cx="11476285" cy="4923353"/>
          </a:xfrm>
          <a:prstGeom prst="rect">
            <a:avLst/>
          </a:prstGeom>
        </p:spPr>
        <p:txBody>
          <a:bodyPr/>
          <a:lstStyle>
            <a:lvl1pPr>
              <a:spcBef>
                <a:spcPts val="267"/>
              </a:spcBef>
              <a:defRPr sz="1467">
                <a:solidFill>
                  <a:srgbClr val="232F3D"/>
                </a:solidFill>
                <a:latin typeface="Lucida Console"/>
                <a:ea typeface="Lucida Console"/>
                <a:cs typeface="Lucida Console"/>
                <a:sym typeface="Lucida Console"/>
              </a:defRPr>
            </a:lvl1pPr>
            <a:lvl2pPr marL="0" indent="609585">
              <a:spcBef>
                <a:spcPts val="267"/>
              </a:spcBef>
              <a:buSzTx/>
              <a:buNone/>
              <a:defRPr sz="1467">
                <a:solidFill>
                  <a:srgbClr val="232F3D"/>
                </a:solidFill>
                <a:latin typeface="Lucida Console"/>
                <a:ea typeface="Lucida Console"/>
                <a:cs typeface="Lucida Console"/>
                <a:sym typeface="Lucida Console"/>
              </a:defRPr>
            </a:lvl2pPr>
            <a:lvl3pPr marL="0" indent="1219170">
              <a:spcBef>
                <a:spcPts val="267"/>
              </a:spcBef>
              <a:buSzTx/>
              <a:buNone/>
              <a:defRPr sz="1467">
                <a:solidFill>
                  <a:srgbClr val="232F3D"/>
                </a:solidFill>
                <a:latin typeface="Lucida Console"/>
                <a:ea typeface="Lucida Console"/>
                <a:cs typeface="Lucida Console"/>
                <a:sym typeface="Lucida Console"/>
              </a:defRPr>
            </a:lvl3pPr>
            <a:lvl4pPr marL="0" indent="1828754">
              <a:spcBef>
                <a:spcPts val="267"/>
              </a:spcBef>
              <a:buSzTx/>
              <a:buNone/>
              <a:defRPr sz="1467">
                <a:solidFill>
                  <a:srgbClr val="232F3D"/>
                </a:solidFill>
                <a:latin typeface="Lucida Console"/>
                <a:ea typeface="Lucida Console"/>
                <a:cs typeface="Lucida Console"/>
                <a:sym typeface="Lucida Console"/>
              </a:defRPr>
            </a:lvl4pPr>
            <a:lvl5pPr marL="0" indent="2438339">
              <a:spcBef>
                <a:spcPts val="267"/>
              </a:spcBef>
              <a:buSzTx/>
              <a:buNone/>
              <a:defRPr sz="1467">
                <a:solidFill>
                  <a:srgbClr val="232F3D"/>
                </a:solidFill>
                <a:latin typeface="Lucida Console"/>
                <a:ea typeface="Lucida Console"/>
                <a:cs typeface="Lucida Console"/>
                <a:sym typeface="Lucida Console"/>
              </a:defRPr>
            </a:lvl5pPr>
          </a:lstStyle>
          <a:p>
            <a:r>
              <a:t>正文级别 1</a:t>
            </a:r>
          </a:p>
          <a:p>
            <a:pPr lvl="1"/>
            <a:r>
              <a:t>正文级别 2</a:t>
            </a:r>
          </a:p>
          <a:p>
            <a:pPr lvl="2"/>
            <a:r>
              <a:t>正文级别 3</a:t>
            </a:r>
          </a:p>
          <a:p>
            <a:pPr lvl="3"/>
            <a:r>
              <a:t>正文级别 4</a:t>
            </a:r>
          </a:p>
          <a:p>
            <a:pPr lvl="4"/>
            <a:r>
              <a:t>正文级别 5</a:t>
            </a:r>
          </a:p>
        </p:txBody>
      </p:sp>
      <p:sp>
        <p:nvSpPr>
          <p:cNvPr id="92" name="Shape 92"/>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6858773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3F0595-3BD6-764D-B579-902B2A5E6FAE}" type="datetimeFigureOut">
              <a:rPr lang="en-US" smtClean="0"/>
              <a:t>12/9/19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EA841C-F492-214F-BE74-25F879D30845}" type="slidenum">
              <a:rPr lang="en-US" smtClean="0"/>
              <a:t>‹#›</a:t>
            </a:fld>
            <a:endParaRPr lang="en-US"/>
          </a:p>
        </p:txBody>
      </p:sp>
      <p:pic>
        <p:nvPicPr>
          <p:cNvPr id="7" name="Picture 6">
            <a:extLst>
              <a:ext uri="{FF2B5EF4-FFF2-40B4-BE49-F238E27FC236}">
                <a16:creationId xmlns:a16="http://schemas.microsoft.com/office/drawing/2014/main" id="{3340A334-2D8F-254D-A17D-43C7BC5CFB83}"/>
              </a:ext>
            </a:extLst>
          </p:cNvPr>
          <p:cNvPicPr>
            <a:picLocks noChangeAspect="1"/>
          </p:cNvPicPr>
          <p:nvPr userDrawn="1"/>
        </p:nvPicPr>
        <p:blipFill>
          <a:blip r:embed="rId2"/>
          <a:stretch>
            <a:fillRect/>
          </a:stretch>
        </p:blipFill>
        <p:spPr>
          <a:xfrm>
            <a:off x="116738" y="6326104"/>
            <a:ext cx="810696" cy="425615"/>
          </a:xfrm>
          <a:prstGeom prst="rect">
            <a:avLst/>
          </a:prstGeom>
        </p:spPr>
      </p:pic>
    </p:spTree>
    <p:extLst>
      <p:ext uri="{BB962C8B-B14F-4D97-AF65-F5344CB8AC3E}">
        <p14:creationId xmlns:p14="http://schemas.microsoft.com/office/powerpoint/2010/main" val="4242656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3F0595-3BD6-764D-B579-902B2A5E6FAE}" type="datetimeFigureOut">
              <a:rPr lang="en-US" smtClean="0"/>
              <a:t>12/9/19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EA841C-F492-214F-BE74-25F879D30845}" type="slidenum">
              <a:rPr lang="en-US" smtClean="0"/>
              <a:t>‹#›</a:t>
            </a:fld>
            <a:endParaRPr lang="en-US"/>
          </a:p>
        </p:txBody>
      </p:sp>
    </p:spTree>
    <p:extLst>
      <p:ext uri="{BB962C8B-B14F-4D97-AF65-F5344CB8AC3E}">
        <p14:creationId xmlns:p14="http://schemas.microsoft.com/office/powerpoint/2010/main" val="9877605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63F0595-3BD6-764D-B579-902B2A5E6FAE}" type="datetimeFigureOut">
              <a:rPr lang="en-US" smtClean="0"/>
              <a:t>12/9/19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EA841C-F492-214F-BE74-25F879D30845}" type="slidenum">
              <a:rPr lang="en-US" smtClean="0"/>
              <a:t>‹#›</a:t>
            </a:fld>
            <a:endParaRPr lang="en-US"/>
          </a:p>
        </p:txBody>
      </p:sp>
    </p:spTree>
    <p:extLst>
      <p:ext uri="{BB962C8B-B14F-4D97-AF65-F5344CB8AC3E}">
        <p14:creationId xmlns:p14="http://schemas.microsoft.com/office/powerpoint/2010/main" val="12437624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63F0595-3BD6-764D-B579-902B2A5E6FAE}" type="datetimeFigureOut">
              <a:rPr lang="en-US" smtClean="0"/>
              <a:t>12/9/19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EA841C-F492-214F-BE74-25F879D30845}" type="slidenum">
              <a:rPr lang="en-US" smtClean="0"/>
              <a:t>‹#›</a:t>
            </a:fld>
            <a:endParaRPr lang="en-US"/>
          </a:p>
        </p:txBody>
      </p:sp>
      <p:pic>
        <p:nvPicPr>
          <p:cNvPr id="10" name="Picture 9">
            <a:extLst>
              <a:ext uri="{FF2B5EF4-FFF2-40B4-BE49-F238E27FC236}">
                <a16:creationId xmlns:a16="http://schemas.microsoft.com/office/drawing/2014/main" id="{81DFEF60-8191-EA4C-9D07-0070BD69FDCE}"/>
              </a:ext>
            </a:extLst>
          </p:cNvPr>
          <p:cNvPicPr>
            <a:picLocks noChangeAspect="1"/>
          </p:cNvPicPr>
          <p:nvPr userDrawn="1"/>
        </p:nvPicPr>
        <p:blipFill>
          <a:blip r:embed="rId2"/>
          <a:stretch>
            <a:fillRect/>
          </a:stretch>
        </p:blipFill>
        <p:spPr>
          <a:xfrm>
            <a:off x="6813331" y="6264395"/>
            <a:ext cx="1045779" cy="549034"/>
          </a:xfrm>
          <a:prstGeom prst="rect">
            <a:avLst/>
          </a:prstGeom>
        </p:spPr>
      </p:pic>
    </p:spTree>
    <p:extLst>
      <p:ext uri="{BB962C8B-B14F-4D97-AF65-F5344CB8AC3E}">
        <p14:creationId xmlns:p14="http://schemas.microsoft.com/office/powerpoint/2010/main" val="3099965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63F0595-3BD6-764D-B579-902B2A5E6FAE}" type="datetimeFigureOut">
              <a:rPr lang="en-US" smtClean="0"/>
              <a:t>12/9/19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EA841C-F492-214F-BE74-25F879D30845}" type="slidenum">
              <a:rPr lang="en-US" smtClean="0"/>
              <a:t>‹#›</a:t>
            </a:fld>
            <a:endParaRPr lang="en-US"/>
          </a:p>
        </p:txBody>
      </p:sp>
    </p:spTree>
    <p:extLst>
      <p:ext uri="{BB962C8B-B14F-4D97-AF65-F5344CB8AC3E}">
        <p14:creationId xmlns:p14="http://schemas.microsoft.com/office/powerpoint/2010/main" val="3172764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3F0595-3BD6-764D-B579-902B2A5E6FAE}" type="datetimeFigureOut">
              <a:rPr lang="en-US" smtClean="0"/>
              <a:t>12/9/19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AEA841C-F492-214F-BE74-25F879D30845}" type="slidenum">
              <a:rPr lang="en-US" smtClean="0"/>
              <a:t>‹#›</a:t>
            </a:fld>
            <a:endParaRPr lang="en-US"/>
          </a:p>
        </p:txBody>
      </p:sp>
    </p:spTree>
    <p:extLst>
      <p:ext uri="{BB962C8B-B14F-4D97-AF65-F5344CB8AC3E}">
        <p14:creationId xmlns:p14="http://schemas.microsoft.com/office/powerpoint/2010/main" val="263786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63F0595-3BD6-764D-B579-902B2A5E6FAE}" type="datetimeFigureOut">
              <a:rPr lang="en-US" smtClean="0"/>
              <a:t>12/9/19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EA841C-F492-214F-BE74-25F879D30845}" type="slidenum">
              <a:rPr lang="en-US" smtClean="0"/>
              <a:t>‹#›</a:t>
            </a:fld>
            <a:endParaRPr lang="en-US"/>
          </a:p>
        </p:txBody>
      </p:sp>
    </p:spTree>
    <p:extLst>
      <p:ext uri="{BB962C8B-B14F-4D97-AF65-F5344CB8AC3E}">
        <p14:creationId xmlns:p14="http://schemas.microsoft.com/office/powerpoint/2010/main" val="10485840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63F0595-3BD6-764D-B579-902B2A5E6FAE}" type="datetimeFigureOut">
              <a:rPr lang="en-US" smtClean="0"/>
              <a:t>12/9/19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EA841C-F492-214F-BE74-25F879D30845}" type="slidenum">
              <a:rPr lang="en-US" smtClean="0"/>
              <a:t>‹#›</a:t>
            </a:fld>
            <a:endParaRPr lang="en-US"/>
          </a:p>
        </p:txBody>
      </p:sp>
    </p:spTree>
    <p:extLst>
      <p:ext uri="{BB962C8B-B14F-4D97-AF65-F5344CB8AC3E}">
        <p14:creationId xmlns:p14="http://schemas.microsoft.com/office/powerpoint/2010/main" val="13015227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tif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405248"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3F0595-3BD6-764D-B579-902B2A5E6FAE}" type="datetimeFigureOut">
              <a:rPr lang="en-US" smtClean="0"/>
              <a:t>12/9/19</a:t>
            </a:fld>
            <a:endParaRPr lang="en-US"/>
          </a:p>
        </p:txBody>
      </p:sp>
      <p:sp>
        <p:nvSpPr>
          <p:cNvPr id="5" name="Footer Placeholder 4"/>
          <p:cNvSpPr>
            <a:spLocks noGrp="1"/>
          </p:cNvSpPr>
          <p:nvPr>
            <p:ph type="ftr" sz="quarter" idx="3"/>
          </p:nvPr>
        </p:nvSpPr>
        <p:spPr>
          <a:xfrm>
            <a:off x="6377048" y="6356350"/>
            <a:ext cx="1776351"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EA841C-F492-214F-BE74-25F879D30845}" type="slidenum">
              <a:rPr lang="en-US" smtClean="0"/>
              <a:t>‹#›</a:t>
            </a:fld>
            <a:endParaRPr lang="en-US"/>
          </a:p>
        </p:txBody>
      </p:sp>
      <p:pic>
        <p:nvPicPr>
          <p:cNvPr id="8" name="Picture 7">
            <a:extLst>
              <a:ext uri="{FF2B5EF4-FFF2-40B4-BE49-F238E27FC236}">
                <a16:creationId xmlns:a16="http://schemas.microsoft.com/office/drawing/2014/main" id="{B38957BD-2558-7545-A13B-8AD69986E24F}"/>
              </a:ext>
            </a:extLst>
          </p:cNvPr>
          <p:cNvPicPr>
            <a:picLocks noChangeAspect="1"/>
          </p:cNvPicPr>
          <p:nvPr userDrawn="1"/>
        </p:nvPicPr>
        <p:blipFill>
          <a:blip r:embed="rId14"/>
          <a:stretch>
            <a:fillRect/>
          </a:stretch>
        </p:blipFill>
        <p:spPr>
          <a:xfrm>
            <a:off x="116738" y="6326104"/>
            <a:ext cx="810696" cy="425615"/>
          </a:xfrm>
          <a:prstGeom prst="rect">
            <a:avLst/>
          </a:prstGeom>
        </p:spPr>
      </p:pic>
    </p:spTree>
    <p:extLst>
      <p:ext uri="{BB962C8B-B14F-4D97-AF65-F5344CB8AC3E}">
        <p14:creationId xmlns:p14="http://schemas.microsoft.com/office/powerpoint/2010/main" val="1267903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zhaz@amazon.com" TargetMode="External"/><Relationship Id="rId2" Type="http://schemas.openxmlformats.org/officeDocument/2006/relationships/hyperlink" Target="https://www.dgl.ai/" TargetMode="Externa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hyperlink" Target="mailto:zz@nyu.ed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https://arxiv.org/abs/1903.02428" TargetMode="External"/><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arxiv.org/abs/1703.10603"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arxiv.org/abs/1703.10603"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www.ncbi.nlm.nih.gov/pubmed/31408336" TargetMode="External"/><Relationship Id="rId5" Type="http://schemas.openxmlformats.org/officeDocument/2006/relationships/hyperlink" Target="https://arxiv.org/pdf/1703.00564.pdf" TargetMode="External"/><Relationship Id="rId4" Type="http://schemas.openxmlformats.org/officeDocument/2006/relationships/hyperlink" Target="https://arxiv.org/abs/1802.04364"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0.gif"/><Relationship Id="rId7" Type="http://schemas.openxmlformats.org/officeDocument/2006/relationships/image" Target="NULL"/><Relationship Id="rId2" Type="http://schemas.openxmlformats.org/officeDocument/2006/relationships/image" Target="../media/image39.gif"/><Relationship Id="rId1" Type="http://schemas.openxmlformats.org/officeDocument/2006/relationships/slideLayout" Target="../slideLayouts/slideLayout12.xml"/><Relationship Id="rId6" Type="http://schemas.openxmlformats.org/officeDocument/2006/relationships/image" Target="NULL"/><Relationship Id="rId5" Type="http://schemas.openxmlformats.org/officeDocument/2006/relationships/hyperlink" Target="https://arxiv.org/abs/1902.09113" TargetMode="External"/><Relationship Id="rId4" Type="http://schemas.openxmlformats.org/officeDocument/2006/relationships/image" Target="NUL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arxiv.org/abs/1808.00191"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52.png"/><Relationship Id="rId4" Type="http://schemas.openxmlformats.org/officeDocument/2006/relationships/hyperlink" Target="https://arxiv.org/abs/1909.01315"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8B89E-F6BD-964A-84CD-AB0A1967C26D}"/>
              </a:ext>
            </a:extLst>
          </p:cNvPr>
          <p:cNvSpPr>
            <a:spLocks noGrp="1"/>
          </p:cNvSpPr>
          <p:nvPr>
            <p:ph type="title"/>
          </p:nvPr>
        </p:nvSpPr>
        <p:spPr>
          <a:xfrm>
            <a:off x="733376" y="768350"/>
            <a:ext cx="10515600" cy="2852737"/>
          </a:xfrm>
        </p:spPr>
        <p:txBody>
          <a:bodyPr/>
          <a:lstStyle/>
          <a:p>
            <a:r>
              <a:rPr lang="en-US" dirty="0"/>
              <a:t>Deep Graph Library</a:t>
            </a:r>
            <a:br>
              <a:rPr lang="en-US" dirty="0"/>
            </a:br>
            <a:r>
              <a:rPr lang="en-US" sz="4800" dirty="0"/>
              <a:t>an update</a:t>
            </a:r>
            <a:endParaRPr lang="en-US" dirty="0"/>
          </a:p>
        </p:txBody>
      </p:sp>
      <p:sp>
        <p:nvSpPr>
          <p:cNvPr id="3" name="Text Placeholder 2">
            <a:extLst>
              <a:ext uri="{FF2B5EF4-FFF2-40B4-BE49-F238E27FC236}">
                <a16:creationId xmlns:a16="http://schemas.microsoft.com/office/drawing/2014/main" id="{FAE96C0C-7C74-EC47-A042-CD0A9097CF94}"/>
              </a:ext>
            </a:extLst>
          </p:cNvPr>
          <p:cNvSpPr>
            <a:spLocks noGrp="1"/>
          </p:cNvSpPr>
          <p:nvPr>
            <p:ph type="body" idx="1"/>
          </p:nvPr>
        </p:nvSpPr>
        <p:spPr/>
        <p:txBody>
          <a:bodyPr>
            <a:normAutofit fontScale="55000" lnSpcReduction="20000"/>
          </a:bodyPr>
          <a:lstStyle/>
          <a:p>
            <a:r>
              <a:rPr lang="en-US" sz="4000" dirty="0">
                <a:hlinkClick r:id="rId2"/>
              </a:rPr>
              <a:t>https:www.dgl.ai</a:t>
            </a:r>
          </a:p>
          <a:p>
            <a:r>
              <a:rPr lang="en-US" sz="4000" dirty="0"/>
              <a:t>Zheng Zhang</a:t>
            </a:r>
          </a:p>
          <a:p>
            <a:r>
              <a:rPr lang="en-US" sz="4000" dirty="0"/>
              <a:t>Director, AWS Shanghai AI Lab (</a:t>
            </a:r>
            <a:r>
              <a:rPr lang="en-US" sz="4000" dirty="0">
                <a:hlinkClick r:id="rId3"/>
              </a:rPr>
              <a:t>zhaz@amazon.com</a:t>
            </a:r>
            <a:r>
              <a:rPr lang="en-US" sz="4000" dirty="0"/>
              <a:t>) </a:t>
            </a:r>
          </a:p>
          <a:p>
            <a:r>
              <a:rPr lang="en-US" sz="4000" dirty="0">
                <a:hlinkClick r:id="rId4"/>
              </a:rPr>
              <a:t>zz@nyu.edu</a:t>
            </a:r>
            <a:r>
              <a:rPr lang="en-US" sz="4000" dirty="0"/>
              <a:t> (on leave)</a:t>
            </a:r>
            <a:r>
              <a:rPr lang="en-US" sz="4000" dirty="0">
                <a:hlinkClick r:id="rId2"/>
              </a:rPr>
              <a:t> </a:t>
            </a:r>
            <a:endParaRPr lang="en-US" sz="4000" dirty="0"/>
          </a:p>
        </p:txBody>
      </p:sp>
      <p:pic>
        <p:nvPicPr>
          <p:cNvPr id="4" name="Picture 2">
            <a:extLst>
              <a:ext uri="{FF2B5EF4-FFF2-40B4-BE49-F238E27FC236}">
                <a16:creationId xmlns:a16="http://schemas.microsoft.com/office/drawing/2014/main" id="{7FE55C3F-17FB-2A4D-9CA3-83B8BE2FC9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0295" y="2194718"/>
            <a:ext cx="1609444" cy="21459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65571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1450216" cy="1325563"/>
          </a:xfrm>
        </p:spPr>
        <p:txBody>
          <a:bodyPr>
            <a:normAutofit/>
          </a:bodyPr>
          <a:lstStyle/>
          <a:p>
            <a:r>
              <a:rPr lang="en-US" altLang="zh-CN" sz="4000" dirty="0"/>
              <a:t>Different scenarios require different supports</a:t>
            </a:r>
            <a:endParaRPr lang="zh-CN" altLang="en-US" sz="4000" dirty="0"/>
          </a:p>
        </p:txBody>
      </p:sp>
      <p:pic>
        <p:nvPicPr>
          <p:cNvPr id="1026" name="Picture 2" descr="âsocial networkâçå¾çæç´¢ç»æ"/>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4208" y="1735540"/>
            <a:ext cx="3203689" cy="179933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5F83A45-CA4E-FE43-987F-62C5DECE7E89}"/>
              </a:ext>
            </a:extLst>
          </p:cNvPr>
          <p:cNvSpPr txBox="1"/>
          <p:nvPr/>
        </p:nvSpPr>
        <p:spPr>
          <a:xfrm>
            <a:off x="1043855" y="3466463"/>
            <a:ext cx="3274296" cy="420564"/>
          </a:xfrm>
          <a:prstGeom prst="rect">
            <a:avLst/>
          </a:prstGeom>
          <a:noFill/>
        </p:spPr>
        <p:txBody>
          <a:bodyPr wrap="square" rtlCol="0">
            <a:spAutoFit/>
          </a:bodyPr>
          <a:lstStyle>
            <a:defPPr>
              <a:defRPr lang="zh-CN"/>
            </a:defPPr>
            <a:lvl1pPr algn="ctr">
              <a:defRPr sz="1600">
                <a:latin typeface="Calibri" panose="020F0502020204030204" pitchFamily="34" charset="0"/>
              </a:defRPr>
            </a:lvl1pPr>
          </a:lstStyle>
          <a:p>
            <a:r>
              <a:rPr lang="en-US" altLang="zh-CN" sz="2133" dirty="0"/>
              <a:t>Single giant graph</a:t>
            </a:r>
          </a:p>
        </p:txBody>
      </p:sp>
      <p:pic>
        <p:nvPicPr>
          <p:cNvPr id="1028" name="Picture 4" descr="âmoleculeâçå¾çæç´¢ç»æ"/>
          <p:cNvPicPr>
            <a:picLocks noChangeAspect="1" noChangeArrowheads="1"/>
          </p:cNvPicPr>
          <p:nvPr/>
        </p:nvPicPr>
        <p:blipFill rotWithShape="1">
          <a:blip r:embed="rId4">
            <a:extLst>
              <a:ext uri="{28A0092B-C50C-407E-A947-70E740481C1C}">
                <a14:useLocalDpi xmlns:a14="http://schemas.microsoft.com/office/drawing/2010/main" val="0"/>
              </a:ext>
            </a:extLst>
          </a:blip>
          <a:srcRect t="4062" b="9253"/>
          <a:stretch/>
        </p:blipFill>
        <p:spPr bwMode="auto">
          <a:xfrm>
            <a:off x="6939396" y="1768507"/>
            <a:ext cx="3083041" cy="172819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5F83A45-CA4E-FE43-987F-62C5DECE7E89}"/>
              </a:ext>
            </a:extLst>
          </p:cNvPr>
          <p:cNvSpPr txBox="1"/>
          <p:nvPr/>
        </p:nvSpPr>
        <p:spPr>
          <a:xfrm>
            <a:off x="6768073" y="3470547"/>
            <a:ext cx="3734263" cy="420564"/>
          </a:xfrm>
          <a:prstGeom prst="rect">
            <a:avLst/>
          </a:prstGeom>
          <a:noFill/>
        </p:spPr>
        <p:txBody>
          <a:bodyPr wrap="square" rtlCol="0">
            <a:spAutoFit/>
          </a:bodyPr>
          <a:lstStyle>
            <a:defPPr>
              <a:defRPr lang="zh-CN"/>
            </a:defPPr>
            <a:lvl1pPr algn="ctr">
              <a:defRPr sz="1600">
                <a:latin typeface="Calibri" panose="020F0502020204030204" pitchFamily="34" charset="0"/>
              </a:defRPr>
            </a:lvl1pPr>
          </a:lstStyle>
          <a:p>
            <a:r>
              <a:rPr lang="en-US" altLang="zh-CN" sz="2133" dirty="0"/>
              <a:t>Many moderate-sized graphs</a:t>
            </a:r>
          </a:p>
        </p:txBody>
      </p:sp>
      <p:pic>
        <p:nvPicPr>
          <p:cNvPr id="1030" name="Picture 6" descr="âdynamic graphâçå¾çæç´¢ç»æ"/>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4120663"/>
            <a:ext cx="4137839" cy="142759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5F83A45-CA4E-FE43-987F-62C5DECE7E89}"/>
              </a:ext>
            </a:extLst>
          </p:cNvPr>
          <p:cNvSpPr txBox="1"/>
          <p:nvPr/>
        </p:nvSpPr>
        <p:spPr>
          <a:xfrm>
            <a:off x="1429550" y="5571608"/>
            <a:ext cx="2502905" cy="420564"/>
          </a:xfrm>
          <a:prstGeom prst="rect">
            <a:avLst/>
          </a:prstGeom>
          <a:noFill/>
        </p:spPr>
        <p:txBody>
          <a:bodyPr wrap="square" rtlCol="0">
            <a:spAutoFit/>
          </a:bodyPr>
          <a:lstStyle>
            <a:defPPr>
              <a:defRPr lang="zh-CN"/>
            </a:defPPr>
            <a:lvl1pPr algn="ctr">
              <a:defRPr sz="1600">
                <a:latin typeface="Calibri" panose="020F0502020204030204" pitchFamily="34" charset="0"/>
              </a:defRPr>
            </a:lvl1pPr>
          </a:lstStyle>
          <a:p>
            <a:r>
              <a:rPr lang="en-US" altLang="zh-CN" sz="2133" dirty="0"/>
              <a:t>Dynamic graph</a:t>
            </a:r>
          </a:p>
        </p:txBody>
      </p:sp>
      <p:sp>
        <p:nvSpPr>
          <p:cNvPr id="10" name="TextBox 9">
            <a:extLst>
              <a:ext uri="{FF2B5EF4-FFF2-40B4-BE49-F238E27FC236}">
                <a16:creationId xmlns:a16="http://schemas.microsoft.com/office/drawing/2014/main" id="{B5F83A45-CA4E-FE43-987F-62C5DECE7E89}"/>
              </a:ext>
            </a:extLst>
          </p:cNvPr>
          <p:cNvSpPr txBox="1"/>
          <p:nvPr/>
        </p:nvSpPr>
        <p:spPr>
          <a:xfrm>
            <a:off x="7031136" y="5645648"/>
            <a:ext cx="3336864" cy="420564"/>
          </a:xfrm>
          <a:prstGeom prst="rect">
            <a:avLst/>
          </a:prstGeom>
          <a:noFill/>
        </p:spPr>
        <p:txBody>
          <a:bodyPr wrap="square" rtlCol="0">
            <a:spAutoFit/>
          </a:bodyPr>
          <a:lstStyle>
            <a:defPPr>
              <a:defRPr lang="zh-CN"/>
            </a:defPPr>
            <a:lvl1pPr algn="ctr">
              <a:defRPr sz="1600">
                <a:latin typeface="Calibri" panose="020F0502020204030204" pitchFamily="34" charset="0"/>
              </a:defRPr>
            </a:lvl1pPr>
          </a:lstStyle>
          <a:p>
            <a:r>
              <a:rPr lang="en-US" altLang="zh-CN" sz="2133" dirty="0"/>
              <a:t>Heterogeneous graph</a:t>
            </a:r>
          </a:p>
        </p:txBody>
      </p:sp>
      <p:pic>
        <p:nvPicPr>
          <p:cNvPr id="1032" name="Picture 8" descr="ç¸å³å¾ç"/>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22519" y="4142875"/>
            <a:ext cx="3316793" cy="1928615"/>
          </a:xfrm>
          <a:prstGeom prst="rect">
            <a:avLst/>
          </a:prstGeom>
          <a:noFill/>
          <a:extLst>
            <a:ext uri="{909E8E84-426E-40DD-AFC4-6F175D3DCCD1}">
              <a14:hiddenFill xmlns:a14="http://schemas.microsoft.com/office/drawing/2010/main">
                <a:solidFill>
                  <a:srgbClr val="FFFFFF"/>
                </a:solidFill>
              </a14:hiddenFill>
            </a:ext>
          </a:extLst>
        </p:spPr>
      </p:pic>
      <p:sp>
        <p:nvSpPr>
          <p:cNvPr id="3" name="灯片编号占位符 2"/>
          <p:cNvSpPr>
            <a:spLocks noGrp="1"/>
          </p:cNvSpPr>
          <p:nvPr>
            <p:ph type="sldNum" sz="quarter" idx="12"/>
          </p:nvPr>
        </p:nvSpPr>
        <p:spPr/>
        <p:txBody>
          <a:bodyPr/>
          <a:lstStyle/>
          <a:p>
            <a:fld id="{1AAE0525-DE7A-4142-A82D-67913CCD1BA1}" type="slidenum">
              <a:rPr lang="zh-CN" altLang="en-US" smtClean="0"/>
              <a:t>10</a:t>
            </a:fld>
            <a:endParaRPr lang="zh-CN" altLang="en-US" dirty="0"/>
          </a:p>
        </p:txBody>
      </p:sp>
      <p:sp>
        <p:nvSpPr>
          <p:cNvPr id="8" name="圆角矩形 7"/>
          <p:cNvSpPr/>
          <p:nvPr/>
        </p:nvSpPr>
        <p:spPr>
          <a:xfrm>
            <a:off x="3587182" y="2161274"/>
            <a:ext cx="1824203" cy="57606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CN" sz="2400" dirty="0">
                <a:solidFill>
                  <a:schemeClr val="tx2"/>
                </a:solidFill>
              </a:rPr>
              <a:t>Sampling</a:t>
            </a:r>
            <a:endParaRPr lang="zh-CN" altLang="en-US" sz="2400" dirty="0">
              <a:solidFill>
                <a:schemeClr val="tx2"/>
              </a:solidFill>
            </a:endParaRPr>
          </a:p>
        </p:txBody>
      </p:sp>
      <p:sp>
        <p:nvSpPr>
          <p:cNvPr id="15" name="圆角矩形 14"/>
          <p:cNvSpPr/>
          <p:nvPr/>
        </p:nvSpPr>
        <p:spPr>
          <a:xfrm>
            <a:off x="9552384" y="2030587"/>
            <a:ext cx="1824203" cy="83743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CN" sz="2400" dirty="0">
                <a:solidFill>
                  <a:schemeClr val="tx2"/>
                </a:solidFill>
              </a:rPr>
              <a:t>Batching graphs</a:t>
            </a:r>
            <a:endParaRPr lang="zh-CN" altLang="en-US" sz="2400" dirty="0">
              <a:solidFill>
                <a:schemeClr val="tx2"/>
              </a:solidFill>
            </a:endParaRPr>
          </a:p>
        </p:txBody>
      </p:sp>
      <p:sp>
        <p:nvSpPr>
          <p:cNvPr id="16" name="圆角矩形 15"/>
          <p:cNvSpPr/>
          <p:nvPr/>
        </p:nvSpPr>
        <p:spPr>
          <a:xfrm>
            <a:off x="3587181" y="4285124"/>
            <a:ext cx="1824203" cy="66205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CN" sz="2400" dirty="0">
                <a:solidFill>
                  <a:schemeClr val="tx2"/>
                </a:solidFill>
              </a:rPr>
              <a:t>Mutation</a:t>
            </a:r>
            <a:endParaRPr lang="zh-CN" altLang="en-US" sz="2400" dirty="0">
              <a:solidFill>
                <a:schemeClr val="tx2"/>
              </a:solidFill>
            </a:endParaRPr>
          </a:p>
        </p:txBody>
      </p:sp>
      <p:sp>
        <p:nvSpPr>
          <p:cNvPr id="17" name="圆角矩形 16"/>
          <p:cNvSpPr/>
          <p:nvPr/>
        </p:nvSpPr>
        <p:spPr>
          <a:xfrm>
            <a:off x="9552384" y="4220964"/>
            <a:ext cx="2496277" cy="79037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CN" sz="2400" dirty="0">
                <a:solidFill>
                  <a:schemeClr val="tx2"/>
                </a:solidFill>
              </a:rPr>
              <a:t>Heterogeneous</a:t>
            </a:r>
            <a:endParaRPr lang="zh-CN" altLang="en-US" sz="2400" dirty="0">
              <a:solidFill>
                <a:schemeClr val="tx2"/>
              </a:solidFill>
            </a:endParaRPr>
          </a:p>
        </p:txBody>
      </p:sp>
    </p:spTree>
    <p:extLst>
      <p:ext uri="{BB962C8B-B14F-4D97-AF65-F5344CB8AC3E}">
        <p14:creationId xmlns:p14="http://schemas.microsoft.com/office/powerpoint/2010/main" val="4260078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animBg="1"/>
      <p:bldP spid="16"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Summary of DGL Programming Interface</a:t>
            </a:r>
            <a:endParaRPr lang="zh-CN" altLang="en-US" dirty="0"/>
          </a:p>
        </p:txBody>
      </p:sp>
      <p:sp>
        <p:nvSpPr>
          <p:cNvPr id="5" name="灯片编号占位符 4"/>
          <p:cNvSpPr>
            <a:spLocks noGrp="1"/>
          </p:cNvSpPr>
          <p:nvPr>
            <p:ph type="sldNum" sz="quarter" idx="12"/>
          </p:nvPr>
        </p:nvSpPr>
        <p:spPr/>
        <p:txBody>
          <a:bodyPr/>
          <a:lstStyle/>
          <a:p>
            <a:fld id="{1AAE0525-DE7A-4142-A82D-67913CCD1BA1}" type="slidenum">
              <a:rPr lang="zh-CN" altLang="en-US" smtClean="0"/>
              <a:pPr/>
              <a:t>11</a:t>
            </a:fld>
            <a:endParaRPr lang="zh-CN" altLang="en-US" dirty="0"/>
          </a:p>
        </p:txBody>
      </p:sp>
      <p:grpSp>
        <p:nvGrpSpPr>
          <p:cNvPr id="8" name="组合 7"/>
          <p:cNvGrpSpPr/>
          <p:nvPr/>
        </p:nvGrpSpPr>
        <p:grpSpPr>
          <a:xfrm>
            <a:off x="818165" y="1455475"/>
            <a:ext cx="4135509" cy="4900875"/>
            <a:chOff x="539552" y="876872"/>
            <a:chExt cx="3101632" cy="3675656"/>
          </a:xfrm>
        </p:grpSpPr>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52715"/>
            <a:stretch/>
          </p:blipFill>
          <p:spPr bwMode="auto">
            <a:xfrm>
              <a:off x="539552" y="876872"/>
              <a:ext cx="2485588" cy="3675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7635"/>
            <a:stretch/>
          </p:blipFill>
          <p:spPr bwMode="auto">
            <a:xfrm>
              <a:off x="2991232" y="876872"/>
              <a:ext cx="649952" cy="3675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9" name="TextBox 8"/>
          <p:cNvSpPr txBox="1"/>
          <p:nvPr/>
        </p:nvSpPr>
        <p:spPr>
          <a:xfrm>
            <a:off x="5077463" y="2381812"/>
            <a:ext cx="3039102" cy="461665"/>
          </a:xfrm>
          <a:prstGeom prst="rect">
            <a:avLst/>
          </a:prstGeom>
          <a:noFill/>
          <a:ln>
            <a:solidFill>
              <a:schemeClr val="tx1"/>
            </a:solidFill>
            <a:prstDash val="dash"/>
          </a:ln>
        </p:spPr>
        <p:txBody>
          <a:bodyPr wrap="none" rtlCol="0">
            <a:spAutoFit/>
          </a:bodyPr>
          <a:lstStyle/>
          <a:p>
            <a:pPr algn="ctr"/>
            <a:r>
              <a:rPr lang="en-US" altLang="zh-CN" sz="2400" dirty="0">
                <a:latin typeface="Calibri" panose="020F0502020204030204" pitchFamily="34" charset="0"/>
              </a:rPr>
              <a:t>User-defined functions</a:t>
            </a:r>
            <a:endParaRPr lang="zh-CN" altLang="en-US" sz="2400" dirty="0">
              <a:latin typeface="Calibri" panose="020F0502020204030204" pitchFamily="34" charset="0"/>
            </a:endParaRPr>
          </a:p>
        </p:txBody>
      </p:sp>
      <p:sp>
        <p:nvSpPr>
          <p:cNvPr id="10" name="TextBox 9"/>
          <p:cNvSpPr txBox="1"/>
          <p:nvPr/>
        </p:nvSpPr>
        <p:spPr>
          <a:xfrm>
            <a:off x="5081539" y="3504654"/>
            <a:ext cx="3091995" cy="461665"/>
          </a:xfrm>
          <a:prstGeom prst="rect">
            <a:avLst/>
          </a:prstGeom>
          <a:noFill/>
          <a:ln>
            <a:solidFill>
              <a:schemeClr val="tx1"/>
            </a:solidFill>
            <a:prstDash val="dash"/>
          </a:ln>
        </p:spPr>
        <p:txBody>
          <a:bodyPr wrap="square" rtlCol="0">
            <a:spAutoFit/>
          </a:bodyPr>
          <a:lstStyle/>
          <a:p>
            <a:pPr algn="ctr"/>
            <a:r>
              <a:rPr lang="en-US" altLang="zh-CN" sz="2400" dirty="0">
                <a:latin typeface="Calibri" panose="020F0502020204030204" pitchFamily="34" charset="0"/>
              </a:rPr>
              <a:t>Active set</a:t>
            </a:r>
          </a:p>
        </p:txBody>
      </p:sp>
      <p:sp>
        <p:nvSpPr>
          <p:cNvPr id="11" name="TextBox 10"/>
          <p:cNvSpPr txBox="1"/>
          <p:nvPr/>
        </p:nvSpPr>
        <p:spPr>
          <a:xfrm>
            <a:off x="5105072" y="4629682"/>
            <a:ext cx="3091995" cy="461665"/>
          </a:xfrm>
          <a:prstGeom prst="rect">
            <a:avLst/>
          </a:prstGeom>
          <a:noFill/>
          <a:ln>
            <a:solidFill>
              <a:schemeClr val="tx1"/>
            </a:solidFill>
            <a:prstDash val="dash"/>
          </a:ln>
        </p:spPr>
        <p:txBody>
          <a:bodyPr wrap="square" rtlCol="0">
            <a:spAutoFit/>
          </a:bodyPr>
          <a:lstStyle/>
          <a:p>
            <a:pPr algn="ctr"/>
            <a:r>
              <a:rPr lang="en-US" altLang="zh-CN" sz="2400" dirty="0">
                <a:latin typeface="Calibri" panose="020F0502020204030204" pitchFamily="34" charset="0"/>
              </a:rPr>
              <a:t>Batching APIs</a:t>
            </a:r>
          </a:p>
        </p:txBody>
      </p:sp>
      <p:sp>
        <p:nvSpPr>
          <p:cNvPr id="12" name="TextBox 11"/>
          <p:cNvSpPr txBox="1"/>
          <p:nvPr/>
        </p:nvSpPr>
        <p:spPr>
          <a:xfrm>
            <a:off x="5081539" y="5237945"/>
            <a:ext cx="3072197" cy="461665"/>
          </a:xfrm>
          <a:prstGeom prst="rect">
            <a:avLst/>
          </a:prstGeom>
          <a:noFill/>
          <a:ln>
            <a:solidFill>
              <a:schemeClr val="tx1"/>
            </a:solidFill>
            <a:prstDash val="dash"/>
          </a:ln>
        </p:spPr>
        <p:txBody>
          <a:bodyPr wrap="square" rtlCol="0">
            <a:spAutoFit/>
          </a:bodyPr>
          <a:lstStyle/>
          <a:p>
            <a:pPr algn="ctr"/>
            <a:r>
              <a:rPr lang="en-US" altLang="zh-CN" sz="2400" dirty="0">
                <a:latin typeface="Calibri" panose="020F0502020204030204" pitchFamily="34" charset="0"/>
              </a:rPr>
              <a:t>Sampling APIs</a:t>
            </a:r>
          </a:p>
        </p:txBody>
      </p:sp>
      <p:sp>
        <p:nvSpPr>
          <p:cNvPr id="13" name="TextBox 12"/>
          <p:cNvSpPr txBox="1"/>
          <p:nvPr/>
        </p:nvSpPr>
        <p:spPr>
          <a:xfrm>
            <a:off x="8374826" y="4629682"/>
            <a:ext cx="3091995" cy="461665"/>
          </a:xfrm>
          <a:prstGeom prst="rect">
            <a:avLst/>
          </a:prstGeom>
          <a:noFill/>
          <a:ln>
            <a:solidFill>
              <a:schemeClr val="tx1"/>
            </a:solidFill>
            <a:prstDash val="dash"/>
          </a:ln>
        </p:spPr>
        <p:txBody>
          <a:bodyPr wrap="square" rtlCol="0">
            <a:spAutoFit/>
          </a:bodyPr>
          <a:lstStyle/>
          <a:p>
            <a:pPr algn="ctr"/>
            <a:r>
              <a:rPr lang="en-US" altLang="zh-CN" sz="2400" dirty="0">
                <a:latin typeface="Calibri" panose="020F0502020204030204" pitchFamily="34" charset="0"/>
              </a:rPr>
              <a:t>Mutation APIs</a:t>
            </a:r>
          </a:p>
        </p:txBody>
      </p:sp>
      <p:sp>
        <p:nvSpPr>
          <p:cNvPr id="15" name="TextBox 14"/>
          <p:cNvSpPr txBox="1"/>
          <p:nvPr/>
        </p:nvSpPr>
        <p:spPr>
          <a:xfrm>
            <a:off x="8374826" y="2381812"/>
            <a:ext cx="3091995" cy="461665"/>
          </a:xfrm>
          <a:prstGeom prst="rect">
            <a:avLst/>
          </a:prstGeom>
          <a:noFill/>
          <a:ln>
            <a:solidFill>
              <a:schemeClr val="tx1"/>
            </a:solidFill>
            <a:prstDash val="dash"/>
          </a:ln>
        </p:spPr>
        <p:txBody>
          <a:bodyPr wrap="square" rtlCol="0">
            <a:spAutoFit/>
          </a:bodyPr>
          <a:lstStyle/>
          <a:p>
            <a:pPr algn="ctr"/>
            <a:r>
              <a:rPr lang="en-US" altLang="zh-CN" sz="2400" dirty="0">
                <a:latin typeface="Calibri" panose="020F0502020204030204" pitchFamily="34" charset="0"/>
              </a:rPr>
              <a:t>Send, </a:t>
            </a:r>
            <a:r>
              <a:rPr lang="en-US" altLang="zh-CN" sz="2400" dirty="0" err="1">
                <a:latin typeface="Calibri" panose="020F0502020204030204" pitchFamily="34" charset="0"/>
              </a:rPr>
              <a:t>Recv</a:t>
            </a:r>
            <a:endParaRPr lang="en-US" altLang="zh-CN" sz="2400" dirty="0">
              <a:latin typeface="Calibri" panose="020F0502020204030204" pitchFamily="34" charset="0"/>
            </a:endParaRPr>
          </a:p>
        </p:txBody>
      </p:sp>
      <p:sp>
        <p:nvSpPr>
          <p:cNvPr id="14" name="TextBox 13"/>
          <p:cNvSpPr txBox="1"/>
          <p:nvPr/>
        </p:nvSpPr>
        <p:spPr>
          <a:xfrm>
            <a:off x="8374826" y="5237944"/>
            <a:ext cx="3072197" cy="461665"/>
          </a:xfrm>
          <a:prstGeom prst="rect">
            <a:avLst/>
          </a:prstGeom>
          <a:noFill/>
          <a:ln>
            <a:solidFill>
              <a:schemeClr val="tx1"/>
            </a:solidFill>
            <a:prstDash val="dash"/>
          </a:ln>
        </p:spPr>
        <p:txBody>
          <a:bodyPr wrap="square" rtlCol="0">
            <a:spAutoFit/>
          </a:bodyPr>
          <a:lstStyle/>
          <a:p>
            <a:pPr algn="ctr"/>
            <a:r>
              <a:rPr lang="en-US" altLang="zh-CN" sz="2400" dirty="0">
                <a:latin typeface="Calibri" panose="020F0502020204030204" pitchFamily="34" charset="0"/>
              </a:rPr>
              <a:t>Support multi-type</a:t>
            </a:r>
          </a:p>
        </p:txBody>
      </p:sp>
    </p:spTree>
    <p:extLst>
      <p:ext uri="{BB962C8B-B14F-4D97-AF65-F5344CB8AC3E}">
        <p14:creationId xmlns:p14="http://schemas.microsoft.com/office/powerpoint/2010/main" val="12971534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310BB73-CF93-D948-BBDB-5ED834DDBE48}"/>
              </a:ext>
            </a:extLst>
          </p:cNvPr>
          <p:cNvSpPr>
            <a:spLocks noGrp="1"/>
          </p:cNvSpPr>
          <p:nvPr>
            <p:ph type="title"/>
          </p:nvPr>
        </p:nvSpPr>
        <p:spPr/>
        <p:txBody>
          <a:bodyPr/>
          <a:lstStyle/>
          <a:p>
            <a:r>
              <a:rPr lang="en-US" dirty="0"/>
              <a:t>Performance evaluation</a:t>
            </a:r>
          </a:p>
        </p:txBody>
      </p:sp>
      <p:sp>
        <p:nvSpPr>
          <p:cNvPr id="5" name="Text Placeholder 4">
            <a:extLst>
              <a:ext uri="{FF2B5EF4-FFF2-40B4-BE49-F238E27FC236}">
                <a16:creationId xmlns:a16="http://schemas.microsoft.com/office/drawing/2014/main" id="{FDCD0294-012E-474D-8900-EB153BC84DA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4556496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082B52-212F-DC42-B258-E2408B493170}"/>
              </a:ext>
            </a:extLst>
          </p:cNvPr>
          <p:cNvSpPr>
            <a:spLocks noGrp="1"/>
          </p:cNvSpPr>
          <p:nvPr>
            <p:ph type="title"/>
          </p:nvPr>
        </p:nvSpPr>
        <p:spPr>
          <a:xfrm>
            <a:off x="838199" y="365125"/>
            <a:ext cx="11105271" cy="1325563"/>
          </a:xfrm>
        </p:spPr>
        <p:txBody>
          <a:bodyPr/>
          <a:lstStyle/>
          <a:p>
            <a:r>
              <a:rPr lang="en-US" dirty="0"/>
              <a:t>Initially paid a price for multi-backend (woops!)</a:t>
            </a:r>
          </a:p>
        </p:txBody>
      </p:sp>
      <p:pic>
        <p:nvPicPr>
          <p:cNvPr id="6" name="Content Placeholder 5">
            <a:extLst>
              <a:ext uri="{FF2B5EF4-FFF2-40B4-BE49-F238E27FC236}">
                <a16:creationId xmlns:a16="http://schemas.microsoft.com/office/drawing/2014/main" id="{69F683D5-4BD2-C74F-9BA0-393E869D06E3}"/>
              </a:ext>
            </a:extLst>
          </p:cNvPr>
          <p:cNvPicPr>
            <a:picLocks noGrp="1" noChangeAspect="1"/>
          </p:cNvPicPr>
          <p:nvPr>
            <p:ph idx="1"/>
          </p:nvPr>
        </p:nvPicPr>
        <p:blipFill>
          <a:blip r:embed="rId2"/>
          <a:stretch>
            <a:fillRect/>
          </a:stretch>
        </p:blipFill>
        <p:spPr>
          <a:xfrm>
            <a:off x="1350842" y="1569321"/>
            <a:ext cx="6246706" cy="4351338"/>
          </a:xfrm>
          <a:prstGeom prst="rect">
            <a:avLst/>
          </a:prstGeom>
        </p:spPr>
      </p:pic>
      <p:sp>
        <p:nvSpPr>
          <p:cNvPr id="7" name="TextBox 6">
            <a:extLst>
              <a:ext uri="{FF2B5EF4-FFF2-40B4-BE49-F238E27FC236}">
                <a16:creationId xmlns:a16="http://schemas.microsoft.com/office/drawing/2014/main" id="{C5E7B5BC-31D4-DA4F-A405-AB4CEBA7D991}"/>
              </a:ext>
            </a:extLst>
          </p:cNvPr>
          <p:cNvSpPr txBox="1"/>
          <p:nvPr/>
        </p:nvSpPr>
        <p:spPr>
          <a:xfrm>
            <a:off x="1350842" y="5874626"/>
            <a:ext cx="7701339" cy="461665"/>
          </a:xfrm>
          <a:prstGeom prst="rect">
            <a:avLst/>
          </a:prstGeom>
          <a:noFill/>
        </p:spPr>
        <p:txBody>
          <a:bodyPr wrap="none" rtlCol="0">
            <a:spAutoFit/>
          </a:bodyPr>
          <a:lstStyle/>
          <a:p>
            <a:r>
              <a:rPr lang="en-US" sz="2400" dirty="0">
                <a:hlinkClick r:id="rId3"/>
              </a:rPr>
              <a:t>Fast Graph Representation Learning with </a:t>
            </a:r>
            <a:r>
              <a:rPr lang="en-US" sz="2400" dirty="0" err="1">
                <a:hlinkClick r:id="rId3"/>
              </a:rPr>
              <a:t>PyTorch</a:t>
            </a:r>
            <a:r>
              <a:rPr lang="en-US" sz="2400" dirty="0">
                <a:hlinkClick r:id="rId3"/>
              </a:rPr>
              <a:t> Geometric</a:t>
            </a:r>
            <a:endParaRPr lang="en-US" sz="2400" dirty="0"/>
          </a:p>
        </p:txBody>
      </p:sp>
      <p:pic>
        <p:nvPicPr>
          <p:cNvPr id="5" name="Picture 2">
            <a:extLst>
              <a:ext uri="{FF2B5EF4-FFF2-40B4-BE49-F238E27FC236}">
                <a16:creationId xmlns:a16="http://schemas.microsoft.com/office/drawing/2014/main" id="{BE7E3976-F094-A144-B60E-275C99A861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4862" y="1904170"/>
            <a:ext cx="3415511" cy="3369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Oval 11">
            <a:extLst>
              <a:ext uri="{FF2B5EF4-FFF2-40B4-BE49-F238E27FC236}">
                <a16:creationId xmlns:a16="http://schemas.microsoft.com/office/drawing/2014/main" id="{A2A83AAA-8A5E-CB44-89C1-B39A00F1B5BE}"/>
              </a:ext>
            </a:extLst>
          </p:cNvPr>
          <p:cNvSpPr/>
          <p:nvPr/>
        </p:nvSpPr>
        <p:spPr>
          <a:xfrm>
            <a:off x="10274236" y="4085111"/>
            <a:ext cx="1133843" cy="676894"/>
          </a:xfrm>
          <a:prstGeom prst="ellipse">
            <a:avLst/>
          </a:prstGeom>
          <a:noFill/>
          <a:ln>
            <a:solidFill>
              <a:srgbClr val="C0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0B411ED-FF81-3A49-89F3-AA2DCB39839A}"/>
              </a:ext>
            </a:extLst>
          </p:cNvPr>
          <p:cNvSpPr/>
          <p:nvPr/>
        </p:nvSpPr>
        <p:spPr>
          <a:xfrm>
            <a:off x="9807657" y="3301476"/>
            <a:ext cx="1133843" cy="676894"/>
          </a:xfrm>
          <a:prstGeom prst="ellipse">
            <a:avLst/>
          </a:prstGeom>
          <a:noFill/>
          <a:ln>
            <a:solidFill>
              <a:srgbClr val="C0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7850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1353800" cy="1325563"/>
          </a:xfrm>
        </p:spPr>
        <p:txBody>
          <a:bodyPr/>
          <a:lstStyle/>
          <a:p>
            <a:r>
              <a:rPr lang="en-US" altLang="zh-CN" dirty="0"/>
              <a:t>Evaluation: efficiency and memory consumption</a:t>
            </a:r>
            <a:endParaRPr lang="zh-CN" alt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7595" y="1412776"/>
            <a:ext cx="7523332" cy="4707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矩形 6"/>
          <p:cNvSpPr/>
          <p:nvPr/>
        </p:nvSpPr>
        <p:spPr>
          <a:xfrm>
            <a:off x="2639616" y="4183456"/>
            <a:ext cx="7200800" cy="1056117"/>
          </a:xfrm>
          <a:prstGeom prst="rect">
            <a:avLst/>
          </a:prstGeom>
          <a:noFill/>
          <a:ln w="57150">
            <a:solidFill>
              <a:schemeClr val="accent2">
                <a:lumMod val="60000"/>
                <a:lumOff val="4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sz="2400"/>
          </a:p>
        </p:txBody>
      </p:sp>
      <p:sp>
        <p:nvSpPr>
          <p:cNvPr id="3" name="灯片编号占位符 2"/>
          <p:cNvSpPr>
            <a:spLocks noGrp="1"/>
          </p:cNvSpPr>
          <p:nvPr>
            <p:ph type="sldNum" sz="quarter" idx="12"/>
          </p:nvPr>
        </p:nvSpPr>
        <p:spPr/>
        <p:txBody>
          <a:bodyPr/>
          <a:lstStyle/>
          <a:p>
            <a:fld id="{1AAE0525-DE7A-4142-A82D-67913CCD1BA1}" type="slidenum">
              <a:rPr lang="zh-CN" altLang="en-US" smtClean="0"/>
              <a:t>14</a:t>
            </a:fld>
            <a:endParaRPr lang="zh-CN" altLang="en-US" dirty="0"/>
          </a:p>
        </p:txBody>
      </p:sp>
      <p:sp>
        <p:nvSpPr>
          <p:cNvPr id="9" name="TextBox 8"/>
          <p:cNvSpPr txBox="1"/>
          <p:nvPr/>
        </p:nvSpPr>
        <p:spPr>
          <a:xfrm>
            <a:off x="2639616" y="5990897"/>
            <a:ext cx="3188758" cy="379656"/>
          </a:xfrm>
          <a:prstGeom prst="rect">
            <a:avLst/>
          </a:prstGeom>
          <a:noFill/>
        </p:spPr>
        <p:txBody>
          <a:bodyPr wrap="none" rtlCol="0">
            <a:spAutoFit/>
          </a:bodyPr>
          <a:lstStyle/>
          <a:p>
            <a:r>
              <a:rPr lang="en-US" altLang="zh-CN" sz="1867" dirty="0">
                <a:latin typeface="Calibri" panose="020F0502020204030204" pitchFamily="34" charset="0"/>
              </a:rPr>
              <a:t>Testbed: one V100 GPU (16GB)</a:t>
            </a:r>
            <a:endParaRPr lang="zh-CN" altLang="en-US" sz="1867" dirty="0">
              <a:latin typeface="Calibri" panose="020F0502020204030204" pitchFamily="34" charset="0"/>
            </a:endParaRPr>
          </a:p>
        </p:txBody>
      </p:sp>
    </p:spTree>
    <p:extLst>
      <p:ext uri="{BB962C8B-B14F-4D97-AF65-F5344CB8AC3E}">
        <p14:creationId xmlns:p14="http://schemas.microsoft.com/office/powerpoint/2010/main" val="15990156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Scalability: single machine, single GPU</a:t>
            </a:r>
            <a:endParaRPr lang="zh-CN" altLang="en-US" dirty="0"/>
          </a:p>
        </p:txBody>
      </p:sp>
      <p:sp>
        <p:nvSpPr>
          <p:cNvPr id="3" name="灯片编号占位符 2"/>
          <p:cNvSpPr>
            <a:spLocks noGrp="1"/>
          </p:cNvSpPr>
          <p:nvPr>
            <p:ph type="sldNum" sz="quarter" idx="12"/>
          </p:nvPr>
        </p:nvSpPr>
        <p:spPr/>
        <p:txBody>
          <a:bodyPr/>
          <a:lstStyle/>
          <a:p>
            <a:fld id="{1AAE0525-DE7A-4142-A82D-67913CCD1BA1}" type="slidenum">
              <a:rPr lang="zh-CN" altLang="en-US" smtClean="0"/>
              <a:t>15</a:t>
            </a:fld>
            <a:endParaRPr lang="zh-CN" altLang="en-US"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1425" y="1316766"/>
            <a:ext cx="4842556" cy="3755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8022" y="1332658"/>
            <a:ext cx="4938567" cy="3739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1612358" y="5287422"/>
            <a:ext cx="3371692" cy="461665"/>
          </a:xfrm>
          <a:prstGeom prst="rect">
            <a:avLst/>
          </a:prstGeom>
          <a:noFill/>
        </p:spPr>
        <p:txBody>
          <a:bodyPr wrap="none" rtlCol="0">
            <a:spAutoFit/>
          </a:bodyPr>
          <a:lstStyle/>
          <a:p>
            <a:r>
              <a:rPr lang="en-US" altLang="zh-CN" sz="2400" dirty="0">
                <a:latin typeface="Calibri" panose="020F0502020204030204" pitchFamily="34" charset="0"/>
              </a:rPr>
              <a:t>Scalability with graph size</a:t>
            </a:r>
            <a:endParaRPr lang="zh-CN" altLang="en-US" sz="2400" dirty="0">
              <a:latin typeface="Calibri" panose="020F0502020204030204" pitchFamily="34" charset="0"/>
            </a:endParaRPr>
          </a:p>
        </p:txBody>
      </p:sp>
      <p:sp>
        <p:nvSpPr>
          <p:cNvPr id="12" name="TextBox 11"/>
          <p:cNvSpPr txBox="1"/>
          <p:nvPr/>
        </p:nvSpPr>
        <p:spPr>
          <a:xfrm>
            <a:off x="7056107" y="5287422"/>
            <a:ext cx="3822650" cy="461665"/>
          </a:xfrm>
          <a:prstGeom prst="rect">
            <a:avLst/>
          </a:prstGeom>
          <a:noFill/>
        </p:spPr>
        <p:txBody>
          <a:bodyPr wrap="none" rtlCol="0">
            <a:spAutoFit/>
          </a:bodyPr>
          <a:lstStyle/>
          <a:p>
            <a:r>
              <a:rPr lang="en-US" altLang="zh-CN" sz="2400" dirty="0">
                <a:latin typeface="Calibri" panose="020F0502020204030204" pitchFamily="34" charset="0"/>
              </a:rPr>
              <a:t>Scalability with graph density</a:t>
            </a:r>
            <a:endParaRPr lang="zh-CN" altLang="en-US" sz="2400" dirty="0">
              <a:latin typeface="Calibri" panose="020F0502020204030204" pitchFamily="34" charset="0"/>
            </a:endParaRPr>
          </a:p>
        </p:txBody>
      </p:sp>
      <p:grpSp>
        <p:nvGrpSpPr>
          <p:cNvPr id="8" name="组合 7"/>
          <p:cNvGrpSpPr/>
          <p:nvPr/>
        </p:nvGrpSpPr>
        <p:grpSpPr>
          <a:xfrm>
            <a:off x="3449599" y="2197462"/>
            <a:ext cx="864096" cy="1423558"/>
            <a:chOff x="2587199" y="1648097"/>
            <a:chExt cx="648072" cy="1067669"/>
          </a:xfrm>
        </p:grpSpPr>
        <p:cxnSp>
          <p:nvCxnSpPr>
            <p:cNvPr id="14" name="直接连接符 13"/>
            <p:cNvCxnSpPr/>
            <p:nvPr/>
          </p:nvCxnSpPr>
          <p:spPr>
            <a:xfrm>
              <a:off x="2699793" y="1648097"/>
              <a:ext cx="4228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2699793" y="2715766"/>
              <a:ext cx="4228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2911235" y="1648097"/>
              <a:ext cx="0" cy="1067669"/>
            </a:xfrm>
            <a:prstGeom prst="line">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587199" y="2012654"/>
              <a:ext cx="648072" cy="315423"/>
            </a:xfrm>
            <a:prstGeom prst="rect">
              <a:avLst/>
            </a:prstGeom>
            <a:solidFill>
              <a:schemeClr val="bg1"/>
            </a:solidFill>
            <a:ln w="19050">
              <a:noFill/>
            </a:ln>
          </p:spPr>
          <p:txBody>
            <a:bodyPr wrap="square" rtlCol="0">
              <a:spAutoFit/>
            </a:bodyPr>
            <a:lstStyle/>
            <a:p>
              <a:pPr algn="ctr"/>
              <a:r>
                <a:rPr lang="en-US" altLang="zh-CN" sz="2133" b="1" dirty="0"/>
                <a:t>3.4x</a:t>
              </a:r>
              <a:endParaRPr lang="zh-CN" altLang="en-US" sz="2133" b="1" dirty="0"/>
            </a:p>
          </p:txBody>
        </p:sp>
      </p:grpSp>
      <p:cxnSp>
        <p:nvCxnSpPr>
          <p:cNvPr id="20" name="直接连接符 19"/>
          <p:cNvCxnSpPr/>
          <p:nvPr/>
        </p:nvCxnSpPr>
        <p:spPr>
          <a:xfrm>
            <a:off x="8166339" y="1604797"/>
            <a:ext cx="56384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8166339" y="4005064"/>
            <a:ext cx="56384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8448261" y="1604797"/>
            <a:ext cx="0" cy="2400267"/>
          </a:xfrm>
          <a:prstGeom prst="line">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8016213" y="2593553"/>
            <a:ext cx="864096" cy="420564"/>
          </a:xfrm>
          <a:prstGeom prst="rect">
            <a:avLst/>
          </a:prstGeom>
          <a:solidFill>
            <a:schemeClr val="bg1"/>
          </a:solidFill>
          <a:ln w="19050">
            <a:noFill/>
          </a:ln>
        </p:spPr>
        <p:txBody>
          <a:bodyPr wrap="square" rtlCol="0">
            <a:spAutoFit/>
          </a:bodyPr>
          <a:lstStyle/>
          <a:p>
            <a:pPr algn="ctr"/>
            <a:r>
              <a:rPr lang="en-US" altLang="zh-CN" sz="2133" b="1" dirty="0"/>
              <a:t>7.5x</a:t>
            </a:r>
            <a:endParaRPr lang="zh-CN" altLang="en-US" sz="2133" b="1" dirty="0"/>
          </a:p>
        </p:txBody>
      </p:sp>
      <p:sp>
        <p:nvSpPr>
          <p:cNvPr id="24" name="TextBox 23"/>
          <p:cNvSpPr txBox="1"/>
          <p:nvPr/>
        </p:nvSpPr>
        <p:spPr>
          <a:xfrm>
            <a:off x="5042328" y="4726914"/>
            <a:ext cx="2491388" cy="379656"/>
          </a:xfrm>
          <a:prstGeom prst="rect">
            <a:avLst/>
          </a:prstGeom>
          <a:noFill/>
        </p:spPr>
        <p:txBody>
          <a:bodyPr wrap="none" rtlCol="0">
            <a:spAutoFit/>
          </a:bodyPr>
          <a:lstStyle/>
          <a:p>
            <a:r>
              <a:rPr lang="en-US" altLang="zh-CN" sz="1867" dirty="0" err="1">
                <a:latin typeface="Calibri" panose="020F0502020204030204" pitchFamily="34" charset="0"/>
              </a:rPr>
              <a:t>PyG</a:t>
            </a:r>
            <a:r>
              <a:rPr lang="en-US" altLang="zh-CN" sz="1867" dirty="0">
                <a:latin typeface="Calibri" panose="020F0502020204030204" pitchFamily="34" charset="0"/>
              </a:rPr>
              <a:t>: </a:t>
            </a:r>
            <a:r>
              <a:rPr lang="en-US" altLang="zh-CN" sz="1867" dirty="0" err="1">
                <a:latin typeface="Calibri" panose="020F0502020204030204" pitchFamily="34" charset="0"/>
              </a:rPr>
              <a:t>pytorch</a:t>
            </a:r>
            <a:r>
              <a:rPr lang="en-US" altLang="zh-CN" sz="1867" dirty="0">
                <a:latin typeface="Calibri" panose="020F0502020204030204" pitchFamily="34" charset="0"/>
              </a:rPr>
              <a:t>-geometric</a:t>
            </a:r>
            <a:endParaRPr lang="zh-CN" altLang="en-US" sz="1867" dirty="0">
              <a:latin typeface="Calibri" panose="020F0502020204030204" pitchFamily="34" charset="0"/>
            </a:endParaRPr>
          </a:p>
        </p:txBody>
      </p:sp>
    </p:spTree>
    <p:extLst>
      <p:ext uri="{BB962C8B-B14F-4D97-AF65-F5344CB8AC3E}">
        <p14:creationId xmlns:p14="http://schemas.microsoft.com/office/powerpoint/2010/main" val="11550212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091CB-3993-B140-B4EB-FAEB4832A4DE}"/>
              </a:ext>
            </a:extLst>
          </p:cNvPr>
          <p:cNvSpPr>
            <a:spLocks noGrp="1"/>
          </p:cNvSpPr>
          <p:nvPr>
            <p:ph type="title"/>
          </p:nvPr>
        </p:nvSpPr>
        <p:spPr/>
        <p:txBody>
          <a:bodyPr/>
          <a:lstStyle/>
          <a:p>
            <a:r>
              <a:rPr lang="en-US" dirty="0"/>
              <a:t>Scalability: single machine, NUMA</a:t>
            </a:r>
          </a:p>
        </p:txBody>
      </p:sp>
      <p:pic>
        <p:nvPicPr>
          <p:cNvPr id="4098" name="Picture 2">
            <a:extLst>
              <a:ext uri="{FF2B5EF4-FFF2-40B4-BE49-F238E27FC236}">
                <a16:creationId xmlns:a16="http://schemas.microsoft.com/office/drawing/2014/main" id="{09980874-7490-A84C-A399-B09FCE7C01E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65017" y="1267136"/>
            <a:ext cx="6483927" cy="486294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2CA621D-AA63-9046-95B8-0163B687FABC}"/>
              </a:ext>
            </a:extLst>
          </p:cNvPr>
          <p:cNvSpPr txBox="1"/>
          <p:nvPr/>
        </p:nvSpPr>
        <p:spPr>
          <a:xfrm>
            <a:off x="6911438" y="3298372"/>
            <a:ext cx="4229748" cy="923330"/>
          </a:xfrm>
          <a:prstGeom prst="rect">
            <a:avLst/>
          </a:prstGeom>
          <a:noFill/>
        </p:spPr>
        <p:txBody>
          <a:bodyPr wrap="none" rtlCol="0">
            <a:spAutoFit/>
          </a:bodyPr>
          <a:lstStyle/>
          <a:p>
            <a:r>
              <a:rPr lang="en-US" dirty="0"/>
              <a:t>X1, 2TB, 128 vCPU</a:t>
            </a:r>
          </a:p>
          <a:p>
            <a:r>
              <a:rPr lang="en-US" dirty="0"/>
              <a:t>Data set: Reddit (232K nodes, 114M edges)</a:t>
            </a:r>
          </a:p>
          <a:p>
            <a:r>
              <a:rPr lang="en-US" dirty="0"/>
              <a:t>Controlled-variate sampling</a:t>
            </a:r>
          </a:p>
        </p:txBody>
      </p:sp>
    </p:spTree>
    <p:extLst>
      <p:ext uri="{BB962C8B-B14F-4D97-AF65-F5344CB8AC3E}">
        <p14:creationId xmlns:p14="http://schemas.microsoft.com/office/powerpoint/2010/main" val="4960677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091CB-3993-B140-B4EB-FAEB4832A4DE}"/>
              </a:ext>
            </a:extLst>
          </p:cNvPr>
          <p:cNvSpPr>
            <a:spLocks noGrp="1"/>
          </p:cNvSpPr>
          <p:nvPr>
            <p:ph type="title"/>
          </p:nvPr>
        </p:nvSpPr>
        <p:spPr/>
        <p:txBody>
          <a:bodyPr/>
          <a:lstStyle/>
          <a:p>
            <a:r>
              <a:rPr lang="en-US" dirty="0"/>
              <a:t>Scalability: single machine, multi-GPU</a:t>
            </a:r>
          </a:p>
        </p:txBody>
      </p:sp>
      <p:pic>
        <p:nvPicPr>
          <p:cNvPr id="8" name="Picture 7">
            <a:extLst>
              <a:ext uri="{FF2B5EF4-FFF2-40B4-BE49-F238E27FC236}">
                <a16:creationId xmlns:a16="http://schemas.microsoft.com/office/drawing/2014/main" id="{4068E34A-4407-7C46-B0B0-9ACE35AA4FD2}"/>
              </a:ext>
            </a:extLst>
          </p:cNvPr>
          <p:cNvPicPr>
            <a:picLocks noChangeAspect="1"/>
          </p:cNvPicPr>
          <p:nvPr/>
        </p:nvPicPr>
        <p:blipFill>
          <a:blip r:embed="rId2"/>
          <a:stretch>
            <a:fillRect/>
          </a:stretch>
        </p:blipFill>
        <p:spPr>
          <a:xfrm>
            <a:off x="766143" y="1835149"/>
            <a:ext cx="5925025" cy="3532497"/>
          </a:xfrm>
          <a:prstGeom prst="rect">
            <a:avLst/>
          </a:prstGeom>
        </p:spPr>
      </p:pic>
      <p:sp>
        <p:nvSpPr>
          <p:cNvPr id="10" name="TextBox 9">
            <a:extLst>
              <a:ext uri="{FF2B5EF4-FFF2-40B4-BE49-F238E27FC236}">
                <a16:creationId xmlns:a16="http://schemas.microsoft.com/office/drawing/2014/main" id="{5C5FC2ED-E53A-3F4D-B56C-95FF0998BAFE}"/>
              </a:ext>
            </a:extLst>
          </p:cNvPr>
          <p:cNvSpPr txBox="1"/>
          <p:nvPr/>
        </p:nvSpPr>
        <p:spPr>
          <a:xfrm>
            <a:off x="6911438" y="3298372"/>
            <a:ext cx="4229748" cy="923330"/>
          </a:xfrm>
          <a:prstGeom prst="rect">
            <a:avLst/>
          </a:prstGeom>
          <a:noFill/>
        </p:spPr>
        <p:txBody>
          <a:bodyPr wrap="none" rtlCol="0">
            <a:spAutoFit/>
          </a:bodyPr>
          <a:lstStyle/>
          <a:p>
            <a:r>
              <a:rPr lang="en-US" dirty="0"/>
              <a:t>p3.16xlarge, 8 V100 GPUs, 64 vCPU</a:t>
            </a:r>
          </a:p>
          <a:p>
            <a:r>
              <a:rPr lang="en-US" dirty="0"/>
              <a:t>Data set: Reddit (232K nodes, 114M edges)</a:t>
            </a:r>
          </a:p>
          <a:p>
            <a:r>
              <a:rPr lang="en-US" dirty="0" err="1"/>
              <a:t>GraphSage</a:t>
            </a:r>
            <a:r>
              <a:rPr lang="en-US" dirty="0"/>
              <a:t> neighbor sampling</a:t>
            </a:r>
          </a:p>
        </p:txBody>
      </p:sp>
    </p:spTree>
    <p:extLst>
      <p:ext uri="{BB962C8B-B14F-4D97-AF65-F5344CB8AC3E}">
        <p14:creationId xmlns:p14="http://schemas.microsoft.com/office/powerpoint/2010/main" val="28572803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Evaluation: auto-batching</a:t>
            </a:r>
            <a:endParaRPr lang="zh-CN" altLang="en-US" dirty="0"/>
          </a:p>
        </p:txBody>
      </p:sp>
      <p:sp>
        <p:nvSpPr>
          <p:cNvPr id="5" name="灯片编号占位符 4"/>
          <p:cNvSpPr>
            <a:spLocks noGrp="1"/>
          </p:cNvSpPr>
          <p:nvPr>
            <p:ph type="sldNum" sz="quarter" idx="12"/>
          </p:nvPr>
        </p:nvSpPr>
        <p:spPr/>
        <p:txBody>
          <a:bodyPr/>
          <a:lstStyle/>
          <a:p>
            <a:fld id="{1AAE0525-DE7A-4142-A82D-67913CCD1BA1}" type="slidenum">
              <a:rPr lang="zh-CN" altLang="en-US" smtClean="0"/>
              <a:pPr/>
              <a:t>18</a:t>
            </a:fld>
            <a:endParaRPr lang="zh-CN" altLang="en-US" dirty="0"/>
          </a:p>
        </p:txBody>
      </p:sp>
      <p:pic>
        <p:nvPicPr>
          <p:cNvPr id="143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7813"/>
          <a:stretch/>
        </p:blipFill>
        <p:spPr bwMode="auto">
          <a:xfrm>
            <a:off x="1049867" y="1337733"/>
            <a:ext cx="10092267" cy="3437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组合 6"/>
          <p:cNvGrpSpPr/>
          <p:nvPr/>
        </p:nvGrpSpPr>
        <p:grpSpPr>
          <a:xfrm>
            <a:off x="8016213" y="1796818"/>
            <a:ext cx="960107" cy="1423558"/>
            <a:chOff x="2587199" y="1648097"/>
            <a:chExt cx="720080" cy="1067669"/>
          </a:xfrm>
        </p:grpSpPr>
        <p:cxnSp>
          <p:nvCxnSpPr>
            <p:cNvPr id="8" name="直接连接符 7"/>
            <p:cNvCxnSpPr/>
            <p:nvPr/>
          </p:nvCxnSpPr>
          <p:spPr>
            <a:xfrm>
              <a:off x="2699793" y="1648097"/>
              <a:ext cx="4228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2699793" y="2715766"/>
              <a:ext cx="4228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2911235" y="1648097"/>
              <a:ext cx="0" cy="1067669"/>
            </a:xfrm>
            <a:prstGeom prst="line">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587199" y="2012654"/>
              <a:ext cx="720080" cy="315423"/>
            </a:xfrm>
            <a:prstGeom prst="rect">
              <a:avLst/>
            </a:prstGeom>
            <a:solidFill>
              <a:schemeClr val="bg1"/>
            </a:solidFill>
            <a:ln w="19050">
              <a:noFill/>
            </a:ln>
          </p:spPr>
          <p:txBody>
            <a:bodyPr wrap="square" rtlCol="0">
              <a:spAutoFit/>
            </a:bodyPr>
            <a:lstStyle/>
            <a:p>
              <a:pPr algn="ctr"/>
              <a:r>
                <a:rPr lang="en-US" altLang="zh-CN" sz="2133" b="1" dirty="0"/>
                <a:t>10.6x</a:t>
              </a:r>
              <a:endParaRPr lang="zh-CN" altLang="en-US" sz="2133" b="1" dirty="0"/>
            </a:p>
          </p:txBody>
        </p:sp>
      </p:grpSp>
      <p:sp>
        <p:nvSpPr>
          <p:cNvPr id="12" name="TextBox 11"/>
          <p:cNvSpPr txBox="1"/>
          <p:nvPr/>
        </p:nvSpPr>
        <p:spPr>
          <a:xfrm>
            <a:off x="3376839" y="4839841"/>
            <a:ext cx="5543505" cy="461665"/>
          </a:xfrm>
          <a:prstGeom prst="rect">
            <a:avLst/>
          </a:prstGeom>
          <a:noFill/>
        </p:spPr>
        <p:txBody>
          <a:bodyPr wrap="none" rtlCol="0">
            <a:spAutoFit/>
          </a:bodyPr>
          <a:lstStyle/>
          <a:p>
            <a:r>
              <a:rPr lang="en-US" altLang="zh-CN" sz="2400" dirty="0">
                <a:latin typeface="Calibri" panose="020F0502020204030204" pitchFamily="34" charset="0"/>
              </a:rPr>
              <a:t>Compare with </a:t>
            </a:r>
            <a:r>
              <a:rPr lang="en-US" altLang="zh-CN" sz="2400" dirty="0" err="1">
                <a:latin typeface="Calibri" panose="020F0502020204030204" pitchFamily="34" charset="0"/>
              </a:rPr>
              <a:t>DyNet</a:t>
            </a:r>
            <a:r>
              <a:rPr lang="en-US" altLang="zh-CN" sz="2400" dirty="0">
                <a:latin typeface="Calibri" panose="020F0502020204030204" pitchFamily="34" charset="0"/>
              </a:rPr>
              <a:t> for training </a:t>
            </a:r>
            <a:r>
              <a:rPr lang="en-US" altLang="zh-CN" sz="2400" dirty="0" err="1">
                <a:latin typeface="Calibri" panose="020F0502020204030204" pitchFamily="34" charset="0"/>
              </a:rPr>
              <a:t>TreeLSTM</a:t>
            </a:r>
            <a:endParaRPr lang="zh-CN" altLang="en-US" sz="2400" dirty="0">
              <a:latin typeface="Calibri" panose="020F0502020204030204" pitchFamily="34" charset="0"/>
            </a:endParaRPr>
          </a:p>
        </p:txBody>
      </p:sp>
      <p:sp>
        <p:nvSpPr>
          <p:cNvPr id="14" name="TextBox 13"/>
          <p:cNvSpPr txBox="1"/>
          <p:nvPr/>
        </p:nvSpPr>
        <p:spPr>
          <a:xfrm>
            <a:off x="3376839" y="5330439"/>
            <a:ext cx="3190297" cy="379656"/>
          </a:xfrm>
          <a:prstGeom prst="rect">
            <a:avLst/>
          </a:prstGeom>
          <a:noFill/>
        </p:spPr>
        <p:txBody>
          <a:bodyPr wrap="none" rtlCol="0">
            <a:spAutoFit/>
          </a:bodyPr>
          <a:lstStyle/>
          <a:p>
            <a:r>
              <a:rPr lang="en-US" altLang="zh-CN" sz="1867" dirty="0">
                <a:latin typeface="Calibri" panose="020F0502020204030204" pitchFamily="34" charset="0"/>
              </a:rPr>
              <a:t>Testbed: one V100 GPU (16GB)</a:t>
            </a:r>
            <a:endParaRPr lang="zh-CN" altLang="en-US" sz="1867" dirty="0">
              <a:latin typeface="Calibri" panose="020F0502020204030204" pitchFamily="34" charset="0"/>
            </a:endParaRPr>
          </a:p>
        </p:txBody>
      </p:sp>
    </p:spTree>
    <p:extLst>
      <p:ext uri="{BB962C8B-B14F-4D97-AF65-F5344CB8AC3E}">
        <p14:creationId xmlns:p14="http://schemas.microsoft.com/office/powerpoint/2010/main" val="7996784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96EFDE8-0D50-CB47-92C5-0A41F3B8FFF1}"/>
              </a:ext>
            </a:extLst>
          </p:cNvPr>
          <p:cNvSpPr>
            <a:spLocks noGrp="1"/>
          </p:cNvSpPr>
          <p:nvPr>
            <p:ph type="title"/>
          </p:nvPr>
        </p:nvSpPr>
        <p:spPr/>
        <p:txBody>
          <a:bodyPr/>
          <a:lstStyle/>
          <a:p>
            <a:r>
              <a:rPr lang="en-US" dirty="0"/>
              <a:t>What’s new</a:t>
            </a:r>
          </a:p>
        </p:txBody>
      </p:sp>
      <p:sp>
        <p:nvSpPr>
          <p:cNvPr id="5" name="Text Placeholder 4">
            <a:extLst>
              <a:ext uri="{FF2B5EF4-FFF2-40B4-BE49-F238E27FC236}">
                <a16:creationId xmlns:a16="http://schemas.microsoft.com/office/drawing/2014/main" id="{B11B82E4-3F9E-F244-BFF8-485684EF73F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5915840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DGL: The history</a:t>
            </a:r>
            <a:endParaRPr lang="zh-CN" altLang="en-US" dirty="0"/>
          </a:p>
        </p:txBody>
      </p:sp>
      <p:sp>
        <p:nvSpPr>
          <p:cNvPr id="5" name="灯片编号占位符 4"/>
          <p:cNvSpPr>
            <a:spLocks noGrp="1"/>
          </p:cNvSpPr>
          <p:nvPr>
            <p:ph type="sldNum" sz="quarter" idx="12"/>
          </p:nvPr>
        </p:nvSpPr>
        <p:spPr/>
        <p:txBody>
          <a:bodyPr/>
          <a:lstStyle/>
          <a:p>
            <a:fld id="{1AAE0525-DE7A-4142-A82D-67913CCD1BA1}" type="slidenum">
              <a:rPr lang="zh-CN" altLang="en-US" smtClean="0"/>
              <a:pPr/>
              <a:t>2</a:t>
            </a:fld>
            <a:endParaRPr lang="zh-CN" altLang="en-US" dirty="0"/>
          </a:p>
        </p:txBody>
      </p:sp>
      <p:cxnSp>
        <p:nvCxnSpPr>
          <p:cNvPr id="6" name="直接连接符 5"/>
          <p:cNvCxnSpPr/>
          <p:nvPr/>
        </p:nvCxnSpPr>
        <p:spPr>
          <a:xfrm>
            <a:off x="239349" y="3236979"/>
            <a:ext cx="11521280"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7" name="组合 6"/>
          <p:cNvGrpSpPr/>
          <p:nvPr/>
        </p:nvGrpSpPr>
        <p:grpSpPr>
          <a:xfrm>
            <a:off x="143340" y="3140968"/>
            <a:ext cx="601446" cy="467319"/>
            <a:chOff x="107504" y="2355726"/>
            <a:chExt cx="451085" cy="350489"/>
          </a:xfrm>
        </p:grpSpPr>
        <p:cxnSp>
          <p:nvCxnSpPr>
            <p:cNvPr id="8" name="直接连接符 7"/>
            <p:cNvCxnSpPr/>
            <p:nvPr/>
          </p:nvCxnSpPr>
          <p:spPr>
            <a:xfrm flipV="1">
              <a:off x="395536" y="2355726"/>
              <a:ext cx="0" cy="72008"/>
            </a:xfrm>
            <a:prstGeom prst="line">
              <a:avLst/>
            </a:prstGeom>
            <a:ln w="28575">
              <a:solidFill>
                <a:schemeClr val="bg1">
                  <a:lumMod val="50000"/>
                </a:schemeClr>
              </a:solidFill>
            </a:ln>
          </p:spPr>
          <p:style>
            <a:lnRef idx="1">
              <a:schemeClr val="dk1"/>
            </a:lnRef>
            <a:fillRef idx="0">
              <a:schemeClr val="dk1"/>
            </a:fillRef>
            <a:effectRef idx="0">
              <a:schemeClr val="dk1"/>
            </a:effectRef>
            <a:fontRef idx="minor">
              <a:schemeClr val="tx1"/>
            </a:fontRef>
          </p:style>
        </p:cxnSp>
        <p:sp>
          <p:nvSpPr>
            <p:cNvPr id="9" name="TextBox 8"/>
            <p:cNvSpPr txBox="1"/>
            <p:nvPr/>
          </p:nvSpPr>
          <p:spPr>
            <a:xfrm>
              <a:off x="107504" y="2452300"/>
              <a:ext cx="451085" cy="253915"/>
            </a:xfrm>
            <a:prstGeom prst="rect">
              <a:avLst/>
            </a:prstGeom>
            <a:noFill/>
          </p:spPr>
          <p:txBody>
            <a:bodyPr wrap="none" rtlCol="0">
              <a:spAutoFit/>
            </a:bodyPr>
            <a:lstStyle/>
            <a:p>
              <a:r>
                <a:rPr lang="en-US" altLang="zh-CN" sz="1600" dirty="0">
                  <a:solidFill>
                    <a:schemeClr val="tx1">
                      <a:lumMod val="65000"/>
                      <a:lumOff val="35000"/>
                    </a:schemeClr>
                  </a:solidFill>
                </a:rPr>
                <a:t>2018</a:t>
              </a:r>
              <a:endParaRPr lang="zh-CN" altLang="en-US" sz="1600" dirty="0">
                <a:solidFill>
                  <a:schemeClr val="tx1">
                    <a:lumMod val="65000"/>
                    <a:lumOff val="35000"/>
                  </a:schemeClr>
                </a:solidFill>
              </a:endParaRPr>
            </a:p>
          </p:txBody>
        </p:sp>
      </p:grpSp>
      <p:grpSp>
        <p:nvGrpSpPr>
          <p:cNvPr id="16" name="组合 15"/>
          <p:cNvGrpSpPr/>
          <p:nvPr/>
        </p:nvGrpSpPr>
        <p:grpSpPr>
          <a:xfrm>
            <a:off x="3695734" y="3156965"/>
            <a:ext cx="601446" cy="467319"/>
            <a:chOff x="107504" y="2355726"/>
            <a:chExt cx="451085" cy="350489"/>
          </a:xfrm>
        </p:grpSpPr>
        <p:cxnSp>
          <p:nvCxnSpPr>
            <p:cNvPr id="17" name="直接连接符 16"/>
            <p:cNvCxnSpPr/>
            <p:nvPr/>
          </p:nvCxnSpPr>
          <p:spPr>
            <a:xfrm flipV="1">
              <a:off x="395536" y="2355726"/>
              <a:ext cx="0" cy="72008"/>
            </a:xfrm>
            <a:prstGeom prst="line">
              <a:avLst/>
            </a:prstGeom>
            <a:ln w="28575">
              <a:solidFill>
                <a:schemeClr val="bg1">
                  <a:lumMod val="50000"/>
                </a:schemeClr>
              </a:solidFill>
            </a:ln>
          </p:spPr>
          <p:style>
            <a:lnRef idx="1">
              <a:schemeClr val="dk1"/>
            </a:lnRef>
            <a:fillRef idx="0">
              <a:schemeClr val="dk1"/>
            </a:fillRef>
            <a:effectRef idx="0">
              <a:schemeClr val="dk1"/>
            </a:effectRef>
            <a:fontRef idx="minor">
              <a:schemeClr val="tx1"/>
            </a:fontRef>
          </p:style>
        </p:cxnSp>
        <p:sp>
          <p:nvSpPr>
            <p:cNvPr id="18" name="TextBox 17"/>
            <p:cNvSpPr txBox="1"/>
            <p:nvPr/>
          </p:nvSpPr>
          <p:spPr>
            <a:xfrm>
              <a:off x="107504" y="2452300"/>
              <a:ext cx="451085" cy="253915"/>
            </a:xfrm>
            <a:prstGeom prst="rect">
              <a:avLst/>
            </a:prstGeom>
            <a:noFill/>
          </p:spPr>
          <p:txBody>
            <a:bodyPr wrap="none" rtlCol="0">
              <a:spAutoFit/>
            </a:bodyPr>
            <a:lstStyle/>
            <a:p>
              <a:r>
                <a:rPr lang="en-US" altLang="zh-CN" sz="1600" dirty="0">
                  <a:solidFill>
                    <a:schemeClr val="tx1">
                      <a:lumMod val="65000"/>
                      <a:lumOff val="35000"/>
                    </a:schemeClr>
                  </a:solidFill>
                </a:rPr>
                <a:t>2019</a:t>
              </a:r>
              <a:endParaRPr lang="zh-CN" altLang="en-US" sz="1600" dirty="0">
                <a:solidFill>
                  <a:schemeClr val="tx1">
                    <a:lumMod val="65000"/>
                    <a:lumOff val="35000"/>
                  </a:schemeClr>
                </a:solidFill>
              </a:endParaRPr>
            </a:p>
          </p:txBody>
        </p:sp>
      </p:grpSp>
      <p:grpSp>
        <p:nvGrpSpPr>
          <p:cNvPr id="25" name="组合 24"/>
          <p:cNvGrpSpPr/>
          <p:nvPr/>
        </p:nvGrpSpPr>
        <p:grpSpPr>
          <a:xfrm>
            <a:off x="7536161" y="3135636"/>
            <a:ext cx="601446" cy="467319"/>
            <a:chOff x="107504" y="2355726"/>
            <a:chExt cx="451085" cy="350489"/>
          </a:xfrm>
        </p:grpSpPr>
        <p:cxnSp>
          <p:nvCxnSpPr>
            <p:cNvPr id="26" name="直接连接符 25"/>
            <p:cNvCxnSpPr/>
            <p:nvPr/>
          </p:nvCxnSpPr>
          <p:spPr>
            <a:xfrm flipV="1">
              <a:off x="395536" y="2355726"/>
              <a:ext cx="0" cy="72008"/>
            </a:xfrm>
            <a:prstGeom prst="line">
              <a:avLst/>
            </a:prstGeom>
            <a:ln w="28575">
              <a:solidFill>
                <a:schemeClr val="bg1">
                  <a:lumMod val="50000"/>
                </a:schemeClr>
              </a:solidFill>
            </a:ln>
          </p:spPr>
          <p:style>
            <a:lnRef idx="1">
              <a:schemeClr val="dk1"/>
            </a:lnRef>
            <a:fillRef idx="0">
              <a:schemeClr val="dk1"/>
            </a:fillRef>
            <a:effectRef idx="0">
              <a:schemeClr val="dk1"/>
            </a:effectRef>
            <a:fontRef idx="minor">
              <a:schemeClr val="tx1"/>
            </a:fontRef>
          </p:style>
        </p:cxnSp>
        <p:sp>
          <p:nvSpPr>
            <p:cNvPr id="27" name="TextBox 26"/>
            <p:cNvSpPr txBox="1"/>
            <p:nvPr/>
          </p:nvSpPr>
          <p:spPr>
            <a:xfrm>
              <a:off x="107504" y="2452300"/>
              <a:ext cx="451085" cy="253915"/>
            </a:xfrm>
            <a:prstGeom prst="rect">
              <a:avLst/>
            </a:prstGeom>
            <a:noFill/>
          </p:spPr>
          <p:txBody>
            <a:bodyPr wrap="none" rtlCol="0">
              <a:spAutoFit/>
            </a:bodyPr>
            <a:lstStyle/>
            <a:p>
              <a:r>
                <a:rPr lang="en-US" altLang="zh-CN" sz="1600" dirty="0">
                  <a:solidFill>
                    <a:schemeClr val="tx1">
                      <a:lumMod val="65000"/>
                      <a:lumOff val="35000"/>
                    </a:schemeClr>
                  </a:solidFill>
                </a:rPr>
                <a:t>2020</a:t>
              </a:r>
              <a:endParaRPr lang="zh-CN" altLang="en-US" sz="1600" dirty="0">
                <a:solidFill>
                  <a:schemeClr val="tx1">
                    <a:lumMod val="65000"/>
                    <a:lumOff val="35000"/>
                  </a:schemeClr>
                </a:solidFill>
              </a:endParaRPr>
            </a:p>
          </p:txBody>
        </p:sp>
      </p:grpSp>
      <p:grpSp>
        <p:nvGrpSpPr>
          <p:cNvPr id="28" name="组合 27"/>
          <p:cNvGrpSpPr/>
          <p:nvPr/>
        </p:nvGrpSpPr>
        <p:grpSpPr>
          <a:xfrm>
            <a:off x="719403" y="3140969"/>
            <a:ext cx="1632181" cy="2247299"/>
            <a:chOff x="539552" y="2355726"/>
            <a:chExt cx="1224136" cy="1685474"/>
          </a:xfrm>
        </p:grpSpPr>
        <p:grpSp>
          <p:nvGrpSpPr>
            <p:cNvPr id="29" name="组合 28"/>
            <p:cNvGrpSpPr/>
            <p:nvPr/>
          </p:nvGrpSpPr>
          <p:grpSpPr>
            <a:xfrm>
              <a:off x="1095087" y="2355726"/>
              <a:ext cx="172379" cy="1080120"/>
              <a:chOff x="1095087" y="2355726"/>
              <a:chExt cx="172379" cy="1080120"/>
            </a:xfrm>
          </p:grpSpPr>
          <p:sp>
            <p:nvSpPr>
              <p:cNvPr id="31" name="椭圆 30"/>
              <p:cNvSpPr/>
              <p:nvPr/>
            </p:nvSpPr>
            <p:spPr>
              <a:xfrm>
                <a:off x="1095087" y="2355726"/>
                <a:ext cx="172379" cy="172379"/>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CN" altLang="en-US" sz="2400"/>
              </a:p>
            </p:txBody>
          </p:sp>
          <p:cxnSp>
            <p:nvCxnSpPr>
              <p:cNvPr id="32" name="直接连接符 31"/>
              <p:cNvCxnSpPr>
                <a:stCxn id="31" idx="4"/>
              </p:cNvCxnSpPr>
              <p:nvPr/>
            </p:nvCxnSpPr>
            <p:spPr>
              <a:xfrm>
                <a:off x="1181277" y="2528105"/>
                <a:ext cx="0" cy="907741"/>
              </a:xfrm>
              <a:prstGeom prst="line">
                <a:avLst/>
              </a:prstGeom>
              <a:ln w="1905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30" name="TextBox 29"/>
            <p:cNvSpPr txBox="1"/>
            <p:nvPr/>
          </p:nvSpPr>
          <p:spPr>
            <a:xfrm>
              <a:off x="539552" y="3417952"/>
              <a:ext cx="1224136" cy="623248"/>
            </a:xfrm>
            <a:prstGeom prst="rect">
              <a:avLst/>
            </a:prstGeom>
            <a:noFill/>
          </p:spPr>
          <p:txBody>
            <a:bodyPr wrap="square" rtlCol="0">
              <a:spAutoFit/>
            </a:bodyPr>
            <a:lstStyle/>
            <a:p>
              <a:pPr algn="ctr"/>
              <a:r>
                <a:rPr lang="en-US" altLang="zh-CN" sz="2400" dirty="0">
                  <a:latin typeface="Calibri" panose="020F0502020204030204" pitchFamily="34" charset="0"/>
                </a:rPr>
                <a:t>First prototype</a:t>
              </a:r>
              <a:endParaRPr lang="zh-CN" altLang="en-US" sz="2400" dirty="0">
                <a:latin typeface="Calibri" panose="020F0502020204030204" pitchFamily="34" charset="0"/>
              </a:endParaRPr>
            </a:p>
          </p:txBody>
        </p:sp>
      </p:grpSp>
      <p:grpSp>
        <p:nvGrpSpPr>
          <p:cNvPr id="33" name="组合 32"/>
          <p:cNvGrpSpPr/>
          <p:nvPr/>
        </p:nvGrpSpPr>
        <p:grpSpPr>
          <a:xfrm>
            <a:off x="1460116" y="1235910"/>
            <a:ext cx="2016224" cy="2134897"/>
            <a:chOff x="504959" y="926932"/>
            <a:chExt cx="1512168" cy="1601173"/>
          </a:xfrm>
        </p:grpSpPr>
        <p:grpSp>
          <p:nvGrpSpPr>
            <p:cNvPr id="34" name="组合 33"/>
            <p:cNvGrpSpPr/>
            <p:nvPr/>
          </p:nvGrpSpPr>
          <p:grpSpPr>
            <a:xfrm>
              <a:off x="1095087" y="1635646"/>
              <a:ext cx="172379" cy="892459"/>
              <a:chOff x="1095087" y="1635646"/>
              <a:chExt cx="172379" cy="892459"/>
            </a:xfrm>
          </p:grpSpPr>
          <p:sp>
            <p:nvSpPr>
              <p:cNvPr id="36" name="椭圆 35"/>
              <p:cNvSpPr/>
              <p:nvPr/>
            </p:nvSpPr>
            <p:spPr>
              <a:xfrm>
                <a:off x="1095087" y="2355726"/>
                <a:ext cx="172379" cy="172379"/>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CN" altLang="en-US" sz="2400"/>
              </a:p>
            </p:txBody>
          </p:sp>
          <p:cxnSp>
            <p:nvCxnSpPr>
              <p:cNvPr id="37" name="直接连接符 36"/>
              <p:cNvCxnSpPr>
                <a:stCxn id="36" idx="0"/>
              </p:cNvCxnSpPr>
              <p:nvPr/>
            </p:nvCxnSpPr>
            <p:spPr>
              <a:xfrm flipV="1">
                <a:off x="1181277" y="1635646"/>
                <a:ext cx="0" cy="720080"/>
              </a:xfrm>
              <a:prstGeom prst="line">
                <a:avLst/>
              </a:prstGeom>
              <a:ln w="1905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35" name="TextBox 34"/>
            <p:cNvSpPr txBox="1"/>
            <p:nvPr/>
          </p:nvSpPr>
          <p:spPr>
            <a:xfrm>
              <a:off x="504959" y="926932"/>
              <a:ext cx="1512168" cy="623248"/>
            </a:xfrm>
            <a:prstGeom prst="rect">
              <a:avLst/>
            </a:prstGeom>
            <a:noFill/>
          </p:spPr>
          <p:txBody>
            <a:bodyPr wrap="square" rtlCol="0">
              <a:spAutoFit/>
            </a:bodyPr>
            <a:lstStyle/>
            <a:p>
              <a:pPr algn="ctr"/>
              <a:r>
                <a:rPr lang="en-US" altLang="zh-CN" sz="2400" dirty="0">
                  <a:latin typeface="Calibri" panose="020F0502020204030204" pitchFamily="34" charset="0"/>
                </a:rPr>
                <a:t>Development started</a:t>
              </a:r>
              <a:endParaRPr lang="zh-CN" altLang="en-US" sz="2400" dirty="0">
                <a:latin typeface="Calibri" panose="020F0502020204030204" pitchFamily="34" charset="0"/>
              </a:endParaRPr>
            </a:p>
          </p:txBody>
        </p:sp>
      </p:grpSp>
      <p:grpSp>
        <p:nvGrpSpPr>
          <p:cNvPr id="53" name="组合 52"/>
          <p:cNvGrpSpPr/>
          <p:nvPr/>
        </p:nvGrpSpPr>
        <p:grpSpPr>
          <a:xfrm>
            <a:off x="3004464" y="3135636"/>
            <a:ext cx="1502432" cy="2524298"/>
            <a:chOff x="629725" y="2355726"/>
            <a:chExt cx="1126824" cy="1893223"/>
          </a:xfrm>
        </p:grpSpPr>
        <p:grpSp>
          <p:nvGrpSpPr>
            <p:cNvPr id="54" name="组合 53"/>
            <p:cNvGrpSpPr/>
            <p:nvPr/>
          </p:nvGrpSpPr>
          <p:grpSpPr>
            <a:xfrm>
              <a:off x="1095087" y="2355726"/>
              <a:ext cx="172379" cy="1080120"/>
              <a:chOff x="1095087" y="2355726"/>
              <a:chExt cx="172379" cy="1080120"/>
            </a:xfrm>
          </p:grpSpPr>
          <p:sp>
            <p:nvSpPr>
              <p:cNvPr id="56" name="椭圆 55"/>
              <p:cNvSpPr/>
              <p:nvPr/>
            </p:nvSpPr>
            <p:spPr>
              <a:xfrm>
                <a:off x="1095087" y="2355726"/>
                <a:ext cx="172379" cy="172379"/>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CN" altLang="en-US" sz="2400"/>
              </a:p>
            </p:txBody>
          </p:sp>
          <p:cxnSp>
            <p:nvCxnSpPr>
              <p:cNvPr id="57" name="直接连接符 56"/>
              <p:cNvCxnSpPr>
                <a:stCxn id="56" idx="4"/>
              </p:cNvCxnSpPr>
              <p:nvPr/>
            </p:nvCxnSpPr>
            <p:spPr>
              <a:xfrm>
                <a:off x="1181277" y="2528105"/>
                <a:ext cx="0" cy="907741"/>
              </a:xfrm>
              <a:prstGeom prst="line">
                <a:avLst/>
              </a:prstGeom>
              <a:ln w="1905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55" name="TextBox 54"/>
            <p:cNvSpPr txBox="1"/>
            <p:nvPr/>
          </p:nvSpPr>
          <p:spPr>
            <a:xfrm>
              <a:off x="629725" y="3417952"/>
              <a:ext cx="1126824" cy="830997"/>
            </a:xfrm>
            <a:prstGeom prst="rect">
              <a:avLst/>
            </a:prstGeom>
            <a:noFill/>
          </p:spPr>
          <p:txBody>
            <a:bodyPr wrap="square" rtlCol="0">
              <a:spAutoFit/>
            </a:bodyPr>
            <a:lstStyle/>
            <a:p>
              <a:pPr algn="ctr"/>
              <a:r>
                <a:rPr lang="en-US" altLang="zh-CN" sz="2400" b="1" dirty="0">
                  <a:solidFill>
                    <a:srgbClr val="C00000"/>
                  </a:solidFill>
                  <a:latin typeface="Calibri" panose="020F0502020204030204" pitchFamily="34" charset="0"/>
                </a:rPr>
                <a:t>V0.1</a:t>
              </a:r>
            </a:p>
            <a:p>
              <a:pPr algn="ctr"/>
              <a:r>
                <a:rPr lang="en-US" altLang="zh-CN" dirty="0">
                  <a:solidFill>
                    <a:srgbClr val="C00000"/>
                  </a:solidFill>
                  <a:latin typeface="Calibri" panose="020F0502020204030204" pitchFamily="34" charset="0"/>
                </a:rPr>
                <a:t>(NeurIPS’18)</a:t>
              </a:r>
              <a:endParaRPr lang="zh-CN" altLang="en-US" dirty="0">
                <a:solidFill>
                  <a:srgbClr val="C00000"/>
                </a:solidFill>
                <a:latin typeface="Calibri" panose="020F0502020204030204" pitchFamily="34" charset="0"/>
              </a:endParaRPr>
            </a:p>
            <a:p>
              <a:pPr algn="ctr"/>
              <a:endParaRPr lang="zh-CN" altLang="en-US" sz="2400" b="1" dirty="0">
                <a:latin typeface="Calibri" panose="020F0502020204030204" pitchFamily="34" charset="0"/>
              </a:endParaRPr>
            </a:p>
          </p:txBody>
        </p:sp>
      </p:grpSp>
      <p:grpSp>
        <p:nvGrpSpPr>
          <p:cNvPr id="58" name="组合 57"/>
          <p:cNvGrpSpPr/>
          <p:nvPr/>
        </p:nvGrpSpPr>
        <p:grpSpPr>
          <a:xfrm>
            <a:off x="3791745" y="1305153"/>
            <a:ext cx="1632180" cy="2039020"/>
            <a:chOff x="558723" y="1163327"/>
            <a:chExt cx="1224135" cy="1364778"/>
          </a:xfrm>
        </p:grpSpPr>
        <p:grpSp>
          <p:nvGrpSpPr>
            <p:cNvPr id="59" name="组合 58"/>
            <p:cNvGrpSpPr/>
            <p:nvPr/>
          </p:nvGrpSpPr>
          <p:grpSpPr>
            <a:xfrm>
              <a:off x="1095087" y="1749468"/>
              <a:ext cx="172379" cy="778637"/>
              <a:chOff x="1095087" y="1749468"/>
              <a:chExt cx="172379" cy="778637"/>
            </a:xfrm>
          </p:grpSpPr>
          <p:sp>
            <p:nvSpPr>
              <p:cNvPr id="61" name="椭圆 60"/>
              <p:cNvSpPr/>
              <p:nvPr/>
            </p:nvSpPr>
            <p:spPr>
              <a:xfrm>
                <a:off x="1095087" y="2355726"/>
                <a:ext cx="172379" cy="172379"/>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CN" altLang="en-US" sz="2400"/>
              </a:p>
            </p:txBody>
          </p:sp>
          <p:cxnSp>
            <p:nvCxnSpPr>
              <p:cNvPr id="62" name="直接连接符 61"/>
              <p:cNvCxnSpPr>
                <a:stCxn id="61" idx="0"/>
              </p:cNvCxnSpPr>
              <p:nvPr/>
            </p:nvCxnSpPr>
            <p:spPr>
              <a:xfrm flipH="1" flipV="1">
                <a:off x="1181276" y="1749468"/>
                <a:ext cx="1" cy="606258"/>
              </a:xfrm>
              <a:prstGeom prst="line">
                <a:avLst/>
              </a:prstGeom>
              <a:ln w="1905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60" name="TextBox 59"/>
            <p:cNvSpPr txBox="1"/>
            <p:nvPr/>
          </p:nvSpPr>
          <p:spPr>
            <a:xfrm>
              <a:off x="558723" y="1163327"/>
              <a:ext cx="1224135" cy="501320"/>
            </a:xfrm>
            <a:prstGeom prst="rect">
              <a:avLst/>
            </a:prstGeom>
            <a:noFill/>
          </p:spPr>
          <p:txBody>
            <a:bodyPr wrap="square" rtlCol="0">
              <a:spAutoFit/>
            </a:bodyPr>
            <a:lstStyle/>
            <a:p>
              <a:pPr algn="ctr"/>
              <a:r>
                <a:rPr lang="en-US" altLang="zh-CN" sz="2400" b="1" dirty="0">
                  <a:latin typeface="Calibri" panose="020F0502020204030204" pitchFamily="34" charset="0"/>
                </a:rPr>
                <a:t>V0.2</a:t>
              </a:r>
            </a:p>
            <a:p>
              <a:pPr algn="ctr"/>
              <a:r>
                <a:rPr lang="en-US" altLang="zh-CN" sz="1867" dirty="0">
                  <a:latin typeface="Calibri" panose="020F0502020204030204" pitchFamily="34" charset="0"/>
                </a:rPr>
                <a:t>Sampling APIs</a:t>
              </a:r>
              <a:endParaRPr lang="zh-CN" altLang="en-US" sz="1867" dirty="0">
                <a:latin typeface="Calibri" panose="020F0502020204030204" pitchFamily="34" charset="0"/>
              </a:endParaRPr>
            </a:p>
          </p:txBody>
        </p:sp>
      </p:grpSp>
      <p:grpSp>
        <p:nvGrpSpPr>
          <p:cNvPr id="63" name="组合 62"/>
          <p:cNvGrpSpPr/>
          <p:nvPr/>
        </p:nvGrpSpPr>
        <p:grpSpPr>
          <a:xfrm>
            <a:off x="4217736" y="3098247"/>
            <a:ext cx="2688299" cy="2026993"/>
            <a:chOff x="173164" y="2355726"/>
            <a:chExt cx="2016224" cy="1520244"/>
          </a:xfrm>
        </p:grpSpPr>
        <p:grpSp>
          <p:nvGrpSpPr>
            <p:cNvPr id="64" name="组合 63"/>
            <p:cNvGrpSpPr/>
            <p:nvPr/>
          </p:nvGrpSpPr>
          <p:grpSpPr>
            <a:xfrm>
              <a:off x="1095087" y="2355726"/>
              <a:ext cx="172379" cy="658292"/>
              <a:chOff x="1095087" y="2355726"/>
              <a:chExt cx="172379" cy="658292"/>
            </a:xfrm>
          </p:grpSpPr>
          <p:sp>
            <p:nvSpPr>
              <p:cNvPr id="66" name="椭圆 65"/>
              <p:cNvSpPr/>
              <p:nvPr/>
            </p:nvSpPr>
            <p:spPr>
              <a:xfrm>
                <a:off x="1095087" y="2355726"/>
                <a:ext cx="172379" cy="172379"/>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CN" altLang="en-US" sz="2400"/>
              </a:p>
            </p:txBody>
          </p:sp>
          <p:cxnSp>
            <p:nvCxnSpPr>
              <p:cNvPr id="67" name="直接连接符 66"/>
              <p:cNvCxnSpPr>
                <a:stCxn id="66" idx="4"/>
              </p:cNvCxnSpPr>
              <p:nvPr/>
            </p:nvCxnSpPr>
            <p:spPr>
              <a:xfrm flipH="1">
                <a:off x="1181276" y="2528105"/>
                <a:ext cx="1" cy="485913"/>
              </a:xfrm>
              <a:prstGeom prst="line">
                <a:avLst/>
              </a:prstGeom>
              <a:ln w="1905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65" name="TextBox 64"/>
            <p:cNvSpPr txBox="1"/>
            <p:nvPr/>
          </p:nvSpPr>
          <p:spPr>
            <a:xfrm>
              <a:off x="173164" y="3083397"/>
              <a:ext cx="2016224" cy="792573"/>
            </a:xfrm>
            <a:prstGeom prst="rect">
              <a:avLst/>
            </a:prstGeom>
            <a:noFill/>
          </p:spPr>
          <p:txBody>
            <a:bodyPr wrap="square" rtlCol="0">
              <a:spAutoFit/>
            </a:bodyPr>
            <a:lstStyle/>
            <a:p>
              <a:pPr algn="ctr"/>
              <a:r>
                <a:rPr lang="en-US" altLang="zh-CN" sz="2400" b="1" dirty="0">
                  <a:latin typeface="Calibri" panose="020F0502020204030204" pitchFamily="34" charset="0"/>
                </a:rPr>
                <a:t>V0.3</a:t>
              </a:r>
            </a:p>
            <a:p>
              <a:pPr algn="ctr"/>
              <a:r>
                <a:rPr lang="en-US" altLang="zh-CN" sz="1867" dirty="0">
                  <a:latin typeface="Calibri" panose="020F0502020204030204" pitchFamily="34" charset="0"/>
                </a:rPr>
                <a:t>Fused message passing</a:t>
              </a:r>
            </a:p>
            <a:p>
              <a:pPr algn="ctr"/>
              <a:r>
                <a:rPr lang="en-US" altLang="zh-CN" dirty="0">
                  <a:latin typeface="Calibri" panose="020F0502020204030204" pitchFamily="34" charset="0"/>
                </a:rPr>
                <a:t>Multi-GPU/-core</a:t>
              </a:r>
              <a:endParaRPr lang="en-US" altLang="zh-CN" sz="1600" dirty="0">
                <a:latin typeface="Calibri" panose="020F0502020204030204" pitchFamily="34" charset="0"/>
              </a:endParaRPr>
            </a:p>
          </p:txBody>
        </p:sp>
      </p:grpSp>
      <p:grpSp>
        <p:nvGrpSpPr>
          <p:cNvPr id="76" name="组合 75"/>
          <p:cNvGrpSpPr/>
          <p:nvPr/>
        </p:nvGrpSpPr>
        <p:grpSpPr>
          <a:xfrm>
            <a:off x="5327915" y="729860"/>
            <a:ext cx="1632180" cy="2642349"/>
            <a:chOff x="630730" y="759499"/>
            <a:chExt cx="1224135" cy="1768606"/>
          </a:xfrm>
        </p:grpSpPr>
        <p:grpSp>
          <p:nvGrpSpPr>
            <p:cNvPr id="77" name="组合 76"/>
            <p:cNvGrpSpPr/>
            <p:nvPr/>
          </p:nvGrpSpPr>
          <p:grpSpPr>
            <a:xfrm>
              <a:off x="1206794" y="1537911"/>
              <a:ext cx="172379" cy="990194"/>
              <a:chOff x="1206794" y="1537911"/>
              <a:chExt cx="172379" cy="990194"/>
            </a:xfrm>
          </p:grpSpPr>
          <p:sp>
            <p:nvSpPr>
              <p:cNvPr id="79" name="椭圆 78"/>
              <p:cNvSpPr/>
              <p:nvPr/>
            </p:nvSpPr>
            <p:spPr>
              <a:xfrm>
                <a:off x="1206794" y="2355726"/>
                <a:ext cx="172379" cy="172379"/>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CN" altLang="en-US" sz="2400"/>
              </a:p>
            </p:txBody>
          </p:sp>
          <p:cxnSp>
            <p:nvCxnSpPr>
              <p:cNvPr id="80" name="直接连接符 79"/>
              <p:cNvCxnSpPr>
                <a:stCxn id="79" idx="0"/>
              </p:cNvCxnSpPr>
              <p:nvPr/>
            </p:nvCxnSpPr>
            <p:spPr>
              <a:xfrm flipH="1" flipV="1">
                <a:off x="1292983" y="1537911"/>
                <a:ext cx="1" cy="817815"/>
              </a:xfrm>
              <a:prstGeom prst="line">
                <a:avLst/>
              </a:prstGeom>
              <a:ln w="1905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78" name="TextBox 77"/>
            <p:cNvSpPr txBox="1"/>
            <p:nvPr/>
          </p:nvSpPr>
          <p:spPr>
            <a:xfrm>
              <a:off x="630730" y="759499"/>
              <a:ext cx="1224135" cy="693634"/>
            </a:xfrm>
            <a:prstGeom prst="rect">
              <a:avLst/>
            </a:prstGeom>
            <a:noFill/>
          </p:spPr>
          <p:txBody>
            <a:bodyPr wrap="square" rtlCol="0">
              <a:spAutoFit/>
            </a:bodyPr>
            <a:lstStyle/>
            <a:p>
              <a:pPr algn="ctr"/>
              <a:r>
                <a:rPr lang="en-US" altLang="zh-CN" sz="2400" b="1" dirty="0">
                  <a:latin typeface="Calibri" panose="020F0502020204030204" pitchFamily="34" charset="0"/>
                </a:rPr>
                <a:t>V0.3.1</a:t>
              </a:r>
            </a:p>
            <a:p>
              <a:pPr algn="ctr"/>
              <a:r>
                <a:rPr lang="en-US" altLang="zh-CN" sz="1867" dirty="0">
                  <a:latin typeface="Calibri" panose="020F0502020204030204" pitchFamily="34" charset="0"/>
                </a:rPr>
                <a:t>NN modules</a:t>
              </a:r>
            </a:p>
            <a:p>
              <a:pPr algn="ctr"/>
              <a:r>
                <a:rPr lang="en-US" altLang="zh-CN" sz="1867" dirty="0">
                  <a:latin typeface="Calibri" panose="020F0502020204030204" pitchFamily="34" charset="0"/>
                </a:rPr>
                <a:t>DGL-</a:t>
              </a:r>
              <a:r>
                <a:rPr lang="en-US" altLang="zh-CN" sz="1867" dirty="0" err="1">
                  <a:latin typeface="Calibri" panose="020F0502020204030204" pitchFamily="34" charset="0"/>
                </a:rPr>
                <a:t>Chem</a:t>
              </a:r>
              <a:endParaRPr lang="zh-CN" altLang="en-US" sz="1867" dirty="0">
                <a:latin typeface="Calibri" panose="020F0502020204030204" pitchFamily="34" charset="0"/>
              </a:endParaRPr>
            </a:p>
          </p:txBody>
        </p:sp>
      </p:grpSp>
      <p:grpSp>
        <p:nvGrpSpPr>
          <p:cNvPr id="86" name="组合 85"/>
          <p:cNvGrpSpPr/>
          <p:nvPr/>
        </p:nvGrpSpPr>
        <p:grpSpPr>
          <a:xfrm>
            <a:off x="5999989" y="3115295"/>
            <a:ext cx="2688299" cy="2806579"/>
            <a:chOff x="213710" y="2355726"/>
            <a:chExt cx="2016224" cy="2104934"/>
          </a:xfrm>
        </p:grpSpPr>
        <p:grpSp>
          <p:nvGrpSpPr>
            <p:cNvPr id="87" name="组合 86"/>
            <p:cNvGrpSpPr/>
            <p:nvPr/>
          </p:nvGrpSpPr>
          <p:grpSpPr>
            <a:xfrm>
              <a:off x="1095087" y="2355726"/>
              <a:ext cx="172379" cy="1281765"/>
              <a:chOff x="1095087" y="2355726"/>
              <a:chExt cx="172379" cy="1281765"/>
            </a:xfrm>
          </p:grpSpPr>
          <p:sp>
            <p:nvSpPr>
              <p:cNvPr id="89" name="椭圆 88"/>
              <p:cNvSpPr/>
              <p:nvPr/>
            </p:nvSpPr>
            <p:spPr>
              <a:xfrm>
                <a:off x="1095087" y="2355726"/>
                <a:ext cx="172379" cy="172379"/>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CN" altLang="en-US" sz="2400"/>
              </a:p>
            </p:txBody>
          </p:sp>
          <p:cxnSp>
            <p:nvCxnSpPr>
              <p:cNvPr id="90" name="直接连接符 89"/>
              <p:cNvCxnSpPr>
                <a:stCxn id="89" idx="4"/>
              </p:cNvCxnSpPr>
              <p:nvPr/>
            </p:nvCxnSpPr>
            <p:spPr>
              <a:xfrm>
                <a:off x="1181277" y="2528105"/>
                <a:ext cx="0" cy="1109386"/>
              </a:xfrm>
              <a:prstGeom prst="line">
                <a:avLst/>
              </a:prstGeom>
              <a:ln w="1905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88" name="TextBox 87"/>
            <p:cNvSpPr txBox="1"/>
            <p:nvPr/>
          </p:nvSpPr>
          <p:spPr>
            <a:xfrm>
              <a:off x="213710" y="3683428"/>
              <a:ext cx="2016224" cy="777232"/>
            </a:xfrm>
            <a:prstGeom prst="rect">
              <a:avLst/>
            </a:prstGeom>
            <a:noFill/>
          </p:spPr>
          <p:txBody>
            <a:bodyPr wrap="square" rtlCol="0">
              <a:spAutoFit/>
            </a:bodyPr>
            <a:lstStyle/>
            <a:p>
              <a:pPr algn="ctr"/>
              <a:r>
                <a:rPr lang="en-US" altLang="zh-CN" sz="2400" b="1" dirty="0">
                  <a:latin typeface="Calibri" panose="020F0502020204030204" pitchFamily="34" charset="0"/>
                </a:rPr>
                <a:t>V0.4</a:t>
              </a:r>
            </a:p>
            <a:p>
              <a:pPr algn="ctr"/>
              <a:r>
                <a:rPr lang="en-US" altLang="zh-CN" sz="1867" dirty="0">
                  <a:latin typeface="Calibri" panose="020F0502020204030204" pitchFamily="34" charset="0"/>
                </a:rPr>
                <a:t>Heterogeneous graph</a:t>
              </a:r>
            </a:p>
            <a:p>
              <a:pPr algn="ctr"/>
              <a:r>
                <a:rPr lang="en-US" altLang="zh-CN" sz="1867" dirty="0">
                  <a:latin typeface="Calibri" panose="020F0502020204030204" pitchFamily="34" charset="0"/>
                </a:rPr>
                <a:t>DGL-KE</a:t>
              </a:r>
              <a:endParaRPr lang="zh-CN" altLang="en-US" sz="2400" dirty="0">
                <a:latin typeface="Calibri" panose="020F0502020204030204" pitchFamily="34" charset="0"/>
              </a:endParaRPr>
            </a:p>
          </p:txBody>
        </p:sp>
      </p:grpSp>
      <p:pic>
        <p:nvPicPr>
          <p:cNvPr id="3" name="Picture 2">
            <a:extLst>
              <a:ext uri="{FF2B5EF4-FFF2-40B4-BE49-F238E27FC236}">
                <a16:creationId xmlns:a16="http://schemas.microsoft.com/office/drawing/2014/main" id="{14758724-D907-7141-9B47-1544743CBCBC}"/>
              </a:ext>
            </a:extLst>
          </p:cNvPr>
          <p:cNvPicPr>
            <a:picLocks noChangeAspect="1"/>
          </p:cNvPicPr>
          <p:nvPr/>
        </p:nvPicPr>
        <p:blipFill>
          <a:blip r:embed="rId2"/>
          <a:stretch>
            <a:fillRect/>
          </a:stretch>
        </p:blipFill>
        <p:spPr>
          <a:xfrm>
            <a:off x="6722668" y="1637989"/>
            <a:ext cx="5341363" cy="2928169"/>
          </a:xfrm>
          <a:prstGeom prst="rect">
            <a:avLst/>
          </a:prstGeom>
        </p:spPr>
      </p:pic>
    </p:spTree>
    <p:extLst>
      <p:ext uri="{BB962C8B-B14F-4D97-AF65-F5344CB8AC3E}">
        <p14:creationId xmlns:p14="http://schemas.microsoft.com/office/powerpoint/2010/main" val="4032694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3"/>
                                        </p:tgtEl>
                                        <p:attrNameLst>
                                          <p:attrName>style.visibility</p:attrName>
                                        </p:attrNameLst>
                                      </p:cBhvr>
                                      <p:to>
                                        <p:strVal val="visible"/>
                                      </p:to>
                                    </p:set>
                                    <p:animEffect transition="in" filter="fade">
                                      <p:cBhvr>
                                        <p:cTn id="11" dur="500"/>
                                        <p:tgtEl>
                                          <p:spTgt spid="6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6"/>
                                        </p:tgtEl>
                                        <p:attrNameLst>
                                          <p:attrName>style.visibility</p:attrName>
                                        </p:attrNameLst>
                                      </p:cBhvr>
                                      <p:to>
                                        <p:strVal val="visible"/>
                                      </p:to>
                                    </p:set>
                                    <p:animEffect transition="in" filter="fade">
                                      <p:cBhvr>
                                        <p:cTn id="15" dur="500"/>
                                        <p:tgtEl>
                                          <p:spTgt spid="7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6"/>
                                        </p:tgtEl>
                                        <p:attrNameLst>
                                          <p:attrName>style.visibility</p:attrName>
                                        </p:attrNameLst>
                                      </p:cBhvr>
                                      <p:to>
                                        <p:strVal val="visible"/>
                                      </p:to>
                                    </p:set>
                                    <p:animEffect transition="in" filter="fade">
                                      <p:cBhvr>
                                        <p:cTn id="19" dur="500"/>
                                        <p:tgtEl>
                                          <p:spTgt spid="86"/>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linds(horizontal)">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1258C55-B785-0948-9804-62385C5AA2E9}"/>
              </a:ext>
            </a:extLst>
          </p:cNvPr>
          <p:cNvSpPr>
            <a:spLocks noGrp="1"/>
          </p:cNvSpPr>
          <p:nvPr>
            <p:ph type="title"/>
          </p:nvPr>
        </p:nvSpPr>
        <p:spPr>
          <a:xfrm>
            <a:off x="838200" y="365125"/>
            <a:ext cx="11088754" cy="1325563"/>
          </a:xfrm>
        </p:spPr>
        <p:txBody>
          <a:bodyPr>
            <a:normAutofit/>
          </a:bodyPr>
          <a:lstStyle/>
          <a:p>
            <a:r>
              <a:rPr lang="en-US" altLang="zh-CN" dirty="0"/>
              <a:t>Heterogenous graph</a:t>
            </a:r>
            <a:endParaRPr lang="en-US" dirty="0"/>
          </a:p>
        </p:txBody>
      </p:sp>
      <p:sp>
        <p:nvSpPr>
          <p:cNvPr id="8" name="Content Placeholder 7">
            <a:extLst>
              <a:ext uri="{FF2B5EF4-FFF2-40B4-BE49-F238E27FC236}">
                <a16:creationId xmlns:a16="http://schemas.microsoft.com/office/drawing/2014/main" id="{3A2B30D3-204F-864B-AAB3-84911D80E865}"/>
              </a:ext>
            </a:extLst>
          </p:cNvPr>
          <p:cNvSpPr>
            <a:spLocks noGrp="1"/>
          </p:cNvSpPr>
          <p:nvPr>
            <p:ph idx="1"/>
          </p:nvPr>
        </p:nvSpPr>
        <p:spPr/>
        <p:txBody>
          <a:bodyPr/>
          <a:lstStyle/>
          <a:p>
            <a:r>
              <a:rPr lang="en-US" dirty="0"/>
              <a:t>Example: recommendation system, GCMC</a:t>
            </a:r>
          </a:p>
        </p:txBody>
      </p:sp>
      <p:pic>
        <p:nvPicPr>
          <p:cNvPr id="3" name="Picture 2">
            <a:extLst>
              <a:ext uri="{FF2B5EF4-FFF2-40B4-BE49-F238E27FC236}">
                <a16:creationId xmlns:a16="http://schemas.microsoft.com/office/drawing/2014/main" id="{97FD830F-5D6C-3145-9E58-AB1B05CC13E9}"/>
              </a:ext>
            </a:extLst>
          </p:cNvPr>
          <p:cNvPicPr>
            <a:picLocks noChangeAspect="1"/>
          </p:cNvPicPr>
          <p:nvPr/>
        </p:nvPicPr>
        <p:blipFill>
          <a:blip r:embed="rId2"/>
          <a:stretch>
            <a:fillRect/>
          </a:stretch>
        </p:blipFill>
        <p:spPr>
          <a:xfrm>
            <a:off x="1272618" y="2671842"/>
            <a:ext cx="9646763" cy="3260766"/>
          </a:xfrm>
          <a:prstGeom prst="rect">
            <a:avLst/>
          </a:prstGeom>
        </p:spPr>
      </p:pic>
      <p:sp>
        <p:nvSpPr>
          <p:cNvPr id="6" name="Google Shape;395;p51">
            <a:extLst>
              <a:ext uri="{FF2B5EF4-FFF2-40B4-BE49-F238E27FC236}">
                <a16:creationId xmlns:a16="http://schemas.microsoft.com/office/drawing/2014/main" id="{091E1B88-031D-1349-9F01-43A1215CF5D0}"/>
              </a:ext>
            </a:extLst>
          </p:cNvPr>
          <p:cNvSpPr txBox="1"/>
          <p:nvPr/>
        </p:nvSpPr>
        <p:spPr>
          <a:xfrm>
            <a:off x="6096000" y="6083301"/>
            <a:ext cx="5830954" cy="457198"/>
          </a:xfrm>
          <a:prstGeom prst="rect">
            <a:avLst/>
          </a:prstGeom>
          <a:noFill/>
          <a:ln>
            <a:noFill/>
          </a:ln>
        </p:spPr>
        <p:txBody>
          <a:bodyPr spcFirstLastPara="1" wrap="square" lIns="68575" tIns="34275" rIns="68575" bIns="34275" anchor="t" anchorCtr="0">
            <a:noAutofit/>
          </a:bodyPr>
          <a:lstStyle/>
          <a:p>
            <a:pPr lvl="0" algn="r"/>
            <a:r>
              <a:rPr lang="en-US" sz="1400" dirty="0">
                <a:solidFill>
                  <a:srgbClr val="7F7F7F"/>
                </a:solidFill>
                <a:latin typeface="Arial"/>
                <a:ea typeface="Arial"/>
                <a:cs typeface="Arial"/>
                <a:sym typeface="Arial"/>
              </a:rPr>
              <a:t>Graph Convolutional Matrix Completion</a:t>
            </a:r>
          </a:p>
        </p:txBody>
      </p:sp>
    </p:spTree>
    <p:extLst>
      <p:ext uri="{BB962C8B-B14F-4D97-AF65-F5344CB8AC3E}">
        <p14:creationId xmlns:p14="http://schemas.microsoft.com/office/powerpoint/2010/main" val="39359642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a:t>Supporting Heterogeneous Graph</a:t>
            </a:r>
            <a:endParaRPr lang="zh-CN" altLang="en-US" dirty="0"/>
          </a:p>
        </p:txBody>
      </p:sp>
      <p:sp>
        <p:nvSpPr>
          <p:cNvPr id="5" name="灯片编号占位符 4"/>
          <p:cNvSpPr>
            <a:spLocks noGrp="1"/>
          </p:cNvSpPr>
          <p:nvPr>
            <p:ph type="sldNum" sz="quarter" idx="12"/>
          </p:nvPr>
        </p:nvSpPr>
        <p:spPr/>
        <p:txBody>
          <a:bodyPr/>
          <a:lstStyle/>
          <a:p>
            <a:fld id="{1AAE0525-DE7A-4142-A82D-67913CCD1BA1}" type="slidenum">
              <a:rPr lang="zh-CN" altLang="en-US" smtClean="0"/>
              <a:pPr/>
              <a:t>21</a:t>
            </a:fld>
            <a:endParaRPr lang="zh-CN" alt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1348" y="1548895"/>
            <a:ext cx="7445839" cy="48671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84299" y="1124743"/>
            <a:ext cx="3264363" cy="901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0" name="组合 19"/>
          <p:cNvGrpSpPr/>
          <p:nvPr/>
        </p:nvGrpSpPr>
        <p:grpSpPr>
          <a:xfrm>
            <a:off x="1688123" y="1065002"/>
            <a:ext cx="9976496" cy="4393264"/>
            <a:chOff x="1266092" y="798751"/>
            <a:chExt cx="7482372" cy="3294948"/>
          </a:xfrm>
        </p:grpSpPr>
        <p:sp>
          <p:nvSpPr>
            <p:cNvPr id="9" name="矩形 8"/>
            <p:cNvSpPr/>
            <p:nvPr/>
          </p:nvSpPr>
          <p:spPr>
            <a:xfrm>
              <a:off x="7884368" y="798751"/>
              <a:ext cx="864096" cy="765435"/>
            </a:xfrm>
            <a:prstGeom prst="rect">
              <a:avLst/>
            </a:prstGeom>
            <a:solidFill>
              <a:srgbClr val="ED7D31">
                <a:alpha val="4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cxnSp>
          <p:nvCxnSpPr>
            <p:cNvPr id="10" name="直接箭头连接符 9"/>
            <p:cNvCxnSpPr>
              <a:endCxn id="9218" idx="3"/>
            </p:cNvCxnSpPr>
            <p:nvPr/>
          </p:nvCxnSpPr>
          <p:spPr>
            <a:xfrm flipH="1">
              <a:off x="6417891" y="1596005"/>
              <a:ext cx="1682502" cy="1390864"/>
            </a:xfrm>
            <a:prstGeom prst="straightConnector1">
              <a:avLst/>
            </a:prstGeom>
            <a:ln>
              <a:tailEnd type="arrow"/>
            </a:ln>
          </p:spPr>
          <p:style>
            <a:lnRef idx="2">
              <a:schemeClr val="accent2"/>
            </a:lnRef>
            <a:fillRef idx="1">
              <a:schemeClr val="lt1"/>
            </a:fillRef>
            <a:effectRef idx="0">
              <a:schemeClr val="accent2"/>
            </a:effectRef>
            <a:fontRef idx="minor">
              <a:schemeClr val="dk1"/>
            </a:fontRef>
          </p:style>
        </p:cxnSp>
        <p:sp>
          <p:nvSpPr>
            <p:cNvPr id="18" name="矩形 17"/>
            <p:cNvSpPr/>
            <p:nvPr/>
          </p:nvSpPr>
          <p:spPr>
            <a:xfrm>
              <a:off x="1266092" y="3144129"/>
              <a:ext cx="5151798" cy="949570"/>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sz="2400" dirty="0"/>
            </a:p>
          </p:txBody>
        </p:sp>
      </p:grpSp>
      <p:grpSp>
        <p:nvGrpSpPr>
          <p:cNvPr id="23" name="组合 22"/>
          <p:cNvGrpSpPr/>
          <p:nvPr/>
        </p:nvGrpSpPr>
        <p:grpSpPr>
          <a:xfrm>
            <a:off x="1688123" y="1065001"/>
            <a:ext cx="8728357" cy="5018344"/>
            <a:chOff x="1266092" y="798751"/>
            <a:chExt cx="6546268" cy="3763758"/>
          </a:xfrm>
        </p:grpSpPr>
        <p:sp>
          <p:nvSpPr>
            <p:cNvPr id="13" name="矩形 12"/>
            <p:cNvSpPr/>
            <p:nvPr/>
          </p:nvSpPr>
          <p:spPr>
            <a:xfrm>
              <a:off x="7452320" y="798751"/>
              <a:ext cx="360040" cy="765435"/>
            </a:xfrm>
            <a:prstGeom prst="rect">
              <a:avLst/>
            </a:prstGeom>
            <a:solidFill>
              <a:srgbClr val="ED7D31">
                <a:alpha val="4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cxnSp>
          <p:nvCxnSpPr>
            <p:cNvPr id="14" name="直接箭头连接符 13"/>
            <p:cNvCxnSpPr>
              <a:stCxn id="13" idx="2"/>
            </p:cNvCxnSpPr>
            <p:nvPr/>
          </p:nvCxnSpPr>
          <p:spPr>
            <a:xfrm flipH="1">
              <a:off x="6417890" y="1564186"/>
              <a:ext cx="1214450" cy="2710359"/>
            </a:xfrm>
            <a:prstGeom prst="straightConnector1">
              <a:avLst/>
            </a:prstGeom>
            <a:ln>
              <a:tailEnd type="arrow"/>
            </a:ln>
          </p:spPr>
          <p:style>
            <a:lnRef idx="2">
              <a:schemeClr val="accent2"/>
            </a:lnRef>
            <a:fillRef idx="1">
              <a:schemeClr val="lt1"/>
            </a:fillRef>
            <a:effectRef idx="0">
              <a:schemeClr val="accent2"/>
            </a:effectRef>
            <a:fontRef idx="minor">
              <a:schemeClr val="dk1"/>
            </a:fontRef>
          </p:style>
        </p:cxnSp>
        <p:sp>
          <p:nvSpPr>
            <p:cNvPr id="22" name="矩形 21"/>
            <p:cNvSpPr/>
            <p:nvPr/>
          </p:nvSpPr>
          <p:spPr>
            <a:xfrm>
              <a:off x="1266092" y="4093699"/>
              <a:ext cx="5151798" cy="468810"/>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sz="2400"/>
            </a:p>
          </p:txBody>
        </p:sp>
      </p:grpSp>
    </p:spTree>
    <p:extLst>
      <p:ext uri="{BB962C8B-B14F-4D97-AF65-F5344CB8AC3E}">
        <p14:creationId xmlns:p14="http://schemas.microsoft.com/office/powerpoint/2010/main" val="1130575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0"/>
                                        </p:tgtEl>
                                      </p:cBhvr>
                                    </p:animEffect>
                                    <p:set>
                                      <p:cBhvr>
                                        <p:cTn id="12" dur="1" fill="hold">
                                          <p:stCondLst>
                                            <p:cond delay="499"/>
                                          </p:stCondLst>
                                        </p:cTn>
                                        <p:tgtEl>
                                          <p:spTgt spid="20"/>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A2B30D3-204F-864B-AAB3-84911D80E865}"/>
              </a:ext>
            </a:extLst>
          </p:cNvPr>
          <p:cNvSpPr>
            <a:spLocks noGrp="1"/>
          </p:cNvSpPr>
          <p:nvPr>
            <p:ph idx="1"/>
          </p:nvPr>
        </p:nvSpPr>
        <p:spPr/>
        <p:txBody>
          <a:bodyPr/>
          <a:lstStyle/>
          <a:p>
            <a:pPr lvl="1"/>
            <a:endParaRPr lang="en-US" dirty="0"/>
          </a:p>
          <a:p>
            <a:pPr lvl="1"/>
            <a:endParaRPr lang="en-US" dirty="0"/>
          </a:p>
          <a:p>
            <a:pPr lvl="1"/>
            <a:endParaRPr lang="en-US" dirty="0"/>
          </a:p>
          <a:p>
            <a:pPr lvl="1"/>
            <a:endParaRPr lang="en-US" dirty="0"/>
          </a:p>
          <a:p>
            <a:pPr marL="457200" lvl="1" indent="0">
              <a:buNone/>
            </a:pPr>
            <a:endParaRPr lang="en-US" altLang="zh-CN" sz="2000" dirty="0">
              <a:solidFill>
                <a:schemeClr val="tx1">
                  <a:lumMod val="75000"/>
                  <a:lumOff val="25000"/>
                </a:schemeClr>
              </a:solidFill>
            </a:endParaRPr>
          </a:p>
          <a:p>
            <a:pPr marL="457200" lvl="1" indent="0">
              <a:buNone/>
            </a:pPr>
            <a:endParaRPr lang="en-US" altLang="zh-CN" sz="2000" dirty="0">
              <a:solidFill>
                <a:schemeClr val="tx1">
                  <a:lumMod val="75000"/>
                  <a:lumOff val="25000"/>
                </a:schemeClr>
              </a:solidFill>
            </a:endParaRPr>
          </a:p>
          <a:p>
            <a:pPr marL="457200" lvl="1" indent="0">
              <a:buNone/>
            </a:pPr>
            <a:endParaRPr lang="en-US" altLang="zh-CN" sz="2000" dirty="0">
              <a:solidFill>
                <a:schemeClr val="tx1">
                  <a:lumMod val="75000"/>
                  <a:lumOff val="25000"/>
                </a:schemeClr>
              </a:solidFill>
            </a:endParaRPr>
          </a:p>
          <a:p>
            <a:pPr marL="457200" lvl="1" indent="0">
              <a:buNone/>
            </a:pPr>
            <a:endParaRPr lang="en-US" altLang="zh-CN" sz="2000" dirty="0">
              <a:solidFill>
                <a:schemeClr val="tx1">
                  <a:lumMod val="75000"/>
                  <a:lumOff val="25000"/>
                </a:schemeClr>
              </a:solidFill>
            </a:endParaRPr>
          </a:p>
          <a:p>
            <a:pPr marL="457200" lvl="1" indent="0">
              <a:buNone/>
            </a:pPr>
            <a:endParaRPr lang="en-US" altLang="zh-CN" sz="2000" dirty="0">
              <a:solidFill>
                <a:schemeClr val="tx1">
                  <a:lumMod val="75000"/>
                  <a:lumOff val="25000"/>
                </a:schemeClr>
              </a:solidFill>
            </a:endParaRPr>
          </a:p>
          <a:p>
            <a:pPr marL="457200" lvl="1" indent="0">
              <a:buNone/>
            </a:pPr>
            <a:r>
              <a:rPr lang="zh-CN" altLang="en-US" sz="2000" dirty="0">
                <a:solidFill>
                  <a:schemeClr val="tx1">
                    <a:lumMod val="75000"/>
                    <a:lumOff val="25000"/>
                  </a:schemeClr>
                </a:solidFill>
              </a:rPr>
              <a:t>*</a:t>
            </a:r>
            <a:r>
              <a:rPr lang="en-US" altLang="zh-CN" sz="2000" dirty="0">
                <a:solidFill>
                  <a:schemeClr val="tx1">
                    <a:lumMod val="75000"/>
                    <a:lumOff val="25000"/>
                  </a:schemeClr>
                </a:solidFill>
              </a:rPr>
              <a:t>Official</a:t>
            </a:r>
            <a:r>
              <a:rPr lang="zh-CN" altLang="en-US" sz="2000" dirty="0">
                <a:solidFill>
                  <a:schemeClr val="tx1">
                    <a:lumMod val="75000"/>
                    <a:lumOff val="25000"/>
                  </a:schemeClr>
                </a:solidFill>
              </a:rPr>
              <a:t> </a:t>
            </a:r>
            <a:r>
              <a:rPr lang="en-US" altLang="zh-CN" sz="2000" dirty="0">
                <a:solidFill>
                  <a:schemeClr val="tx1">
                    <a:lumMod val="75000"/>
                    <a:lumOff val="25000"/>
                  </a:schemeClr>
                </a:solidFill>
              </a:rPr>
              <a:t>training</a:t>
            </a:r>
            <a:r>
              <a:rPr lang="zh-CN" altLang="en-US" sz="2000" dirty="0">
                <a:solidFill>
                  <a:schemeClr val="tx1">
                    <a:lumMod val="75000"/>
                    <a:lumOff val="25000"/>
                  </a:schemeClr>
                </a:solidFill>
              </a:rPr>
              <a:t> </a:t>
            </a:r>
            <a:r>
              <a:rPr lang="en-US" altLang="zh-CN" sz="2000" dirty="0">
                <a:solidFill>
                  <a:schemeClr val="tx1">
                    <a:lumMod val="75000"/>
                    <a:lumOff val="25000"/>
                  </a:schemeClr>
                </a:solidFill>
              </a:rPr>
              <a:t>on</a:t>
            </a:r>
            <a:r>
              <a:rPr lang="zh-CN" altLang="en-US" sz="2000" dirty="0">
                <a:solidFill>
                  <a:schemeClr val="tx1">
                    <a:lumMod val="75000"/>
                    <a:lumOff val="25000"/>
                  </a:schemeClr>
                </a:solidFill>
              </a:rPr>
              <a:t> </a:t>
            </a:r>
            <a:r>
              <a:rPr lang="en-US" altLang="zh-CN" sz="2000" dirty="0">
                <a:solidFill>
                  <a:schemeClr val="tx1">
                    <a:lumMod val="75000"/>
                    <a:lumOff val="25000"/>
                  </a:schemeClr>
                </a:solidFill>
              </a:rPr>
              <a:t>MovieLens-10M</a:t>
            </a:r>
            <a:r>
              <a:rPr lang="zh-CN" altLang="en-US" sz="2000" dirty="0">
                <a:solidFill>
                  <a:schemeClr val="tx1">
                    <a:lumMod val="75000"/>
                    <a:lumOff val="25000"/>
                  </a:schemeClr>
                </a:solidFill>
              </a:rPr>
              <a:t> </a:t>
            </a:r>
            <a:r>
              <a:rPr lang="en-US" altLang="zh-CN" sz="2000" dirty="0">
                <a:solidFill>
                  <a:schemeClr val="tx1">
                    <a:lumMod val="75000"/>
                    <a:lumOff val="25000"/>
                  </a:schemeClr>
                </a:solidFill>
              </a:rPr>
              <a:t>has</a:t>
            </a:r>
            <a:r>
              <a:rPr lang="zh-CN" altLang="en-US" sz="2000" dirty="0">
                <a:solidFill>
                  <a:schemeClr val="tx1">
                    <a:lumMod val="75000"/>
                    <a:lumOff val="25000"/>
                  </a:schemeClr>
                </a:solidFill>
              </a:rPr>
              <a:t> </a:t>
            </a:r>
            <a:r>
              <a:rPr lang="en-US" altLang="zh-CN" sz="2000" dirty="0">
                <a:solidFill>
                  <a:schemeClr val="tx1">
                    <a:lumMod val="75000"/>
                    <a:lumOff val="25000"/>
                  </a:schemeClr>
                </a:solidFill>
              </a:rPr>
              <a:t>to</a:t>
            </a:r>
            <a:r>
              <a:rPr lang="zh-CN" altLang="en-US" sz="2000" dirty="0">
                <a:solidFill>
                  <a:schemeClr val="tx1">
                    <a:lumMod val="75000"/>
                    <a:lumOff val="25000"/>
                  </a:schemeClr>
                </a:solidFill>
              </a:rPr>
              <a:t> </a:t>
            </a:r>
            <a:r>
              <a:rPr lang="en-US" altLang="zh-CN" sz="2000" dirty="0">
                <a:solidFill>
                  <a:schemeClr val="tx1">
                    <a:lumMod val="75000"/>
                    <a:lumOff val="25000"/>
                  </a:schemeClr>
                </a:solidFill>
              </a:rPr>
              <a:t>be</a:t>
            </a:r>
            <a:r>
              <a:rPr lang="zh-CN" altLang="en-US" sz="2000" dirty="0">
                <a:solidFill>
                  <a:schemeClr val="tx1">
                    <a:lumMod val="75000"/>
                    <a:lumOff val="25000"/>
                  </a:schemeClr>
                </a:solidFill>
              </a:rPr>
              <a:t> </a:t>
            </a:r>
            <a:r>
              <a:rPr lang="en-US" altLang="zh-CN" sz="2000" dirty="0">
                <a:solidFill>
                  <a:schemeClr val="tx1">
                    <a:lumMod val="75000"/>
                    <a:lumOff val="25000"/>
                  </a:schemeClr>
                </a:solidFill>
              </a:rPr>
              <a:t>in</a:t>
            </a:r>
            <a:r>
              <a:rPr lang="zh-CN" altLang="en-US" sz="2000" dirty="0">
                <a:solidFill>
                  <a:schemeClr val="tx1">
                    <a:lumMod val="75000"/>
                    <a:lumOff val="25000"/>
                  </a:schemeClr>
                </a:solidFill>
              </a:rPr>
              <a:t> </a:t>
            </a:r>
            <a:r>
              <a:rPr lang="en-US" altLang="zh-CN" sz="2000" dirty="0">
                <a:solidFill>
                  <a:schemeClr val="tx1">
                    <a:lumMod val="75000"/>
                    <a:lumOff val="25000"/>
                  </a:schemeClr>
                </a:solidFill>
              </a:rPr>
              <a:t>mini-batch,</a:t>
            </a:r>
            <a:r>
              <a:rPr lang="zh-CN" altLang="en-US" sz="2000" dirty="0">
                <a:solidFill>
                  <a:schemeClr val="tx1">
                    <a:lumMod val="75000"/>
                    <a:lumOff val="25000"/>
                  </a:schemeClr>
                </a:solidFill>
              </a:rPr>
              <a:t> </a:t>
            </a:r>
            <a:r>
              <a:rPr lang="en-US" altLang="zh-CN" sz="2000" dirty="0">
                <a:solidFill>
                  <a:schemeClr val="tx1">
                    <a:lumMod val="75000"/>
                    <a:lumOff val="25000"/>
                  </a:schemeClr>
                </a:solidFill>
              </a:rPr>
              <a:t>which</a:t>
            </a:r>
            <a:r>
              <a:rPr lang="zh-CN" altLang="en-US" sz="2000" dirty="0">
                <a:solidFill>
                  <a:schemeClr val="tx1">
                    <a:lumMod val="75000"/>
                    <a:lumOff val="25000"/>
                  </a:schemeClr>
                </a:solidFill>
              </a:rPr>
              <a:t> </a:t>
            </a:r>
            <a:r>
              <a:rPr lang="en-US" altLang="zh-CN" sz="2000" dirty="0">
                <a:solidFill>
                  <a:schemeClr val="tx1">
                    <a:lumMod val="75000"/>
                    <a:lumOff val="25000"/>
                  </a:schemeClr>
                </a:solidFill>
              </a:rPr>
              <a:t>lasts</a:t>
            </a:r>
            <a:r>
              <a:rPr lang="zh-CN" altLang="en-US" sz="2000" dirty="0">
                <a:solidFill>
                  <a:schemeClr val="tx1">
                    <a:lumMod val="75000"/>
                    <a:lumOff val="25000"/>
                  </a:schemeClr>
                </a:solidFill>
              </a:rPr>
              <a:t> </a:t>
            </a:r>
            <a:r>
              <a:rPr lang="en-US" altLang="zh-CN" sz="2000" dirty="0">
                <a:solidFill>
                  <a:schemeClr val="tx1">
                    <a:lumMod val="75000"/>
                    <a:lumOff val="25000"/>
                  </a:schemeClr>
                </a:solidFill>
              </a:rPr>
              <a:t>for</a:t>
            </a:r>
            <a:r>
              <a:rPr lang="zh-CN" altLang="en-US" sz="2000" dirty="0">
                <a:solidFill>
                  <a:schemeClr val="tx1">
                    <a:lumMod val="75000"/>
                    <a:lumOff val="25000"/>
                  </a:schemeClr>
                </a:solidFill>
              </a:rPr>
              <a:t> </a:t>
            </a:r>
            <a:r>
              <a:rPr lang="en-US" altLang="zh-CN" sz="2000" dirty="0">
                <a:solidFill>
                  <a:schemeClr val="tx1">
                    <a:lumMod val="75000"/>
                    <a:lumOff val="25000"/>
                  </a:schemeClr>
                </a:solidFill>
              </a:rPr>
              <a:t>over</a:t>
            </a:r>
            <a:r>
              <a:rPr lang="zh-CN" altLang="en-US" sz="2000" dirty="0">
                <a:solidFill>
                  <a:schemeClr val="tx1">
                    <a:lumMod val="75000"/>
                    <a:lumOff val="25000"/>
                  </a:schemeClr>
                </a:solidFill>
              </a:rPr>
              <a:t> </a:t>
            </a:r>
            <a:r>
              <a:rPr lang="en-US" altLang="zh-CN" sz="2000" dirty="0">
                <a:solidFill>
                  <a:schemeClr val="tx1">
                    <a:lumMod val="75000"/>
                    <a:lumOff val="25000"/>
                  </a:schemeClr>
                </a:solidFill>
              </a:rPr>
              <a:t>24+</a:t>
            </a:r>
            <a:r>
              <a:rPr lang="zh-CN" altLang="en-US" sz="2000" dirty="0">
                <a:solidFill>
                  <a:schemeClr val="tx1">
                    <a:lumMod val="75000"/>
                    <a:lumOff val="25000"/>
                  </a:schemeClr>
                </a:solidFill>
              </a:rPr>
              <a:t> </a:t>
            </a:r>
            <a:r>
              <a:rPr lang="en-US" altLang="zh-CN" sz="2000" dirty="0">
                <a:solidFill>
                  <a:schemeClr val="tx1">
                    <a:lumMod val="75000"/>
                    <a:lumOff val="25000"/>
                  </a:schemeClr>
                </a:solidFill>
              </a:rPr>
              <a:t>hours</a:t>
            </a:r>
            <a:endParaRPr lang="en-US" sz="2000" dirty="0">
              <a:solidFill>
                <a:schemeClr val="tx1">
                  <a:lumMod val="75000"/>
                  <a:lumOff val="25000"/>
                </a:schemeClr>
              </a:solidFill>
            </a:endParaRPr>
          </a:p>
        </p:txBody>
      </p:sp>
      <p:graphicFrame>
        <p:nvGraphicFramePr>
          <p:cNvPr id="3" name="Table 2">
            <a:extLst>
              <a:ext uri="{FF2B5EF4-FFF2-40B4-BE49-F238E27FC236}">
                <a16:creationId xmlns:a16="http://schemas.microsoft.com/office/drawing/2014/main" id="{E19EB352-9BE8-5541-A0FC-7CC84C5D09C2}"/>
              </a:ext>
            </a:extLst>
          </p:cNvPr>
          <p:cNvGraphicFramePr>
            <a:graphicFrameLocks noGrp="1"/>
          </p:cNvGraphicFramePr>
          <p:nvPr/>
        </p:nvGraphicFramePr>
        <p:xfrm>
          <a:off x="707572" y="2314484"/>
          <a:ext cx="10776855" cy="2229032"/>
        </p:xfrm>
        <a:graphic>
          <a:graphicData uri="http://schemas.openxmlformats.org/drawingml/2006/table">
            <a:tbl>
              <a:tblPr firstRow="1" bandRow="1">
                <a:tableStyleId>{5C22544A-7EE6-4342-B048-85BDC9FD1C3A}</a:tableStyleId>
              </a:tblPr>
              <a:tblGrid>
                <a:gridCol w="2074817">
                  <a:extLst>
                    <a:ext uri="{9D8B030D-6E8A-4147-A177-3AD203B41FA5}">
                      <a16:colId xmlns:a16="http://schemas.microsoft.com/office/drawing/2014/main" val="1157171486"/>
                    </a:ext>
                  </a:extLst>
                </a:gridCol>
                <a:gridCol w="1515291">
                  <a:extLst>
                    <a:ext uri="{9D8B030D-6E8A-4147-A177-3AD203B41FA5}">
                      <a16:colId xmlns:a16="http://schemas.microsoft.com/office/drawing/2014/main" val="3885130908"/>
                    </a:ext>
                  </a:extLst>
                </a:gridCol>
                <a:gridCol w="1854926">
                  <a:extLst>
                    <a:ext uri="{9D8B030D-6E8A-4147-A177-3AD203B41FA5}">
                      <a16:colId xmlns:a16="http://schemas.microsoft.com/office/drawing/2014/main" val="2122196039"/>
                    </a:ext>
                  </a:extLst>
                </a:gridCol>
                <a:gridCol w="1959428">
                  <a:extLst>
                    <a:ext uri="{9D8B030D-6E8A-4147-A177-3AD203B41FA5}">
                      <a16:colId xmlns:a16="http://schemas.microsoft.com/office/drawing/2014/main" val="3778190536"/>
                    </a:ext>
                  </a:extLst>
                </a:gridCol>
                <a:gridCol w="1922417">
                  <a:extLst>
                    <a:ext uri="{9D8B030D-6E8A-4147-A177-3AD203B41FA5}">
                      <a16:colId xmlns:a16="http://schemas.microsoft.com/office/drawing/2014/main" val="838773311"/>
                    </a:ext>
                  </a:extLst>
                </a:gridCol>
                <a:gridCol w="1449976">
                  <a:extLst>
                    <a:ext uri="{9D8B030D-6E8A-4147-A177-3AD203B41FA5}">
                      <a16:colId xmlns:a16="http://schemas.microsoft.com/office/drawing/2014/main" val="384176703"/>
                    </a:ext>
                  </a:extLst>
                </a:gridCol>
              </a:tblGrid>
              <a:tr h="474436">
                <a:tc>
                  <a:txBody>
                    <a:bodyPr/>
                    <a:lstStyle/>
                    <a:p>
                      <a:pPr algn="ctr"/>
                      <a:r>
                        <a:rPr lang="en-US" sz="2000" dirty="0"/>
                        <a:t>Da</a:t>
                      </a:r>
                      <a:r>
                        <a:rPr lang="en-US" altLang="zh-CN" sz="2000" dirty="0"/>
                        <a:t>taset</a:t>
                      </a:r>
                      <a:endParaRPr lang="en-US" sz="2000" dirty="0"/>
                    </a:p>
                  </a:txBody>
                  <a:tcPr anchor="ctr"/>
                </a:tc>
                <a:tc>
                  <a:txBody>
                    <a:bodyPr/>
                    <a:lstStyle/>
                    <a:p>
                      <a:pPr algn="ctr"/>
                      <a:r>
                        <a:rPr lang="en-US" altLang="zh-CN" sz="2000" dirty="0"/>
                        <a:t>RMSE</a:t>
                      </a:r>
                      <a:r>
                        <a:rPr lang="zh-CN" altLang="en-US" sz="2000" dirty="0"/>
                        <a:t> </a:t>
                      </a:r>
                      <a:r>
                        <a:rPr lang="en-US" altLang="zh-CN" sz="2000" dirty="0"/>
                        <a:t>(DGL)</a:t>
                      </a:r>
                      <a:endParaRPr lang="en-US" sz="2000" dirty="0"/>
                    </a:p>
                  </a:txBody>
                  <a:tcPr anchor="ctr"/>
                </a:tc>
                <a:tc>
                  <a:txBody>
                    <a:bodyPr/>
                    <a:lstStyle/>
                    <a:p>
                      <a:pPr algn="ctr"/>
                      <a:r>
                        <a:rPr lang="en-US" altLang="zh-CN" sz="2000" dirty="0"/>
                        <a:t>RMSE</a:t>
                      </a:r>
                      <a:r>
                        <a:rPr lang="zh-CN" altLang="en-US" sz="2000" dirty="0"/>
                        <a:t> </a:t>
                      </a:r>
                      <a:r>
                        <a:rPr lang="en-US" altLang="zh-CN" sz="2000" dirty="0"/>
                        <a:t>(Official)</a:t>
                      </a:r>
                      <a:endParaRPr lang="en-US" sz="2000" dirty="0"/>
                    </a:p>
                  </a:txBody>
                  <a:tcPr anchor="ctr"/>
                </a:tc>
                <a:tc>
                  <a:txBody>
                    <a:bodyPr/>
                    <a:lstStyle/>
                    <a:p>
                      <a:pPr algn="ctr"/>
                      <a:r>
                        <a:rPr lang="en-US" altLang="zh-CN" sz="2000" dirty="0"/>
                        <a:t>Speed</a:t>
                      </a:r>
                      <a:r>
                        <a:rPr lang="zh-CN" altLang="en-US" sz="2000" dirty="0"/>
                        <a:t> </a:t>
                      </a:r>
                      <a:r>
                        <a:rPr lang="en-US" altLang="zh-CN" sz="2000" dirty="0"/>
                        <a:t>(DGL)</a:t>
                      </a:r>
                      <a:endParaRPr lang="en-US" sz="2000" dirty="0"/>
                    </a:p>
                  </a:txBody>
                  <a:tcPr anchor="ctr"/>
                </a:tc>
                <a:tc>
                  <a:txBody>
                    <a:bodyPr/>
                    <a:lstStyle/>
                    <a:p>
                      <a:pPr algn="ctr"/>
                      <a:r>
                        <a:rPr lang="en-US" altLang="zh-CN" sz="2000" dirty="0"/>
                        <a:t>Speed</a:t>
                      </a:r>
                      <a:r>
                        <a:rPr lang="zh-CN" altLang="en-US" sz="2000" dirty="0"/>
                        <a:t> </a:t>
                      </a:r>
                      <a:r>
                        <a:rPr lang="en-US" altLang="zh-CN" sz="2000" dirty="0"/>
                        <a:t>(Official)</a:t>
                      </a:r>
                      <a:endParaRPr lang="en-US" sz="2000" dirty="0"/>
                    </a:p>
                  </a:txBody>
                  <a:tcPr anchor="ctr"/>
                </a:tc>
                <a:tc>
                  <a:txBody>
                    <a:bodyPr/>
                    <a:lstStyle/>
                    <a:p>
                      <a:pPr algn="ctr"/>
                      <a:r>
                        <a:rPr lang="en-US" altLang="zh-CN" sz="2000" dirty="0"/>
                        <a:t>Speedup</a:t>
                      </a:r>
                      <a:endParaRPr lang="en-US" sz="2000" dirty="0"/>
                    </a:p>
                  </a:txBody>
                  <a:tcPr anchor="ctr"/>
                </a:tc>
                <a:extLst>
                  <a:ext uri="{0D108BD9-81ED-4DB2-BD59-A6C34878D82A}">
                    <a16:rowId xmlns:a16="http://schemas.microsoft.com/office/drawing/2014/main" val="2787455764"/>
                  </a:ext>
                </a:extLst>
              </a:tr>
              <a:tr h="474436">
                <a:tc>
                  <a:txBody>
                    <a:bodyPr/>
                    <a:lstStyle/>
                    <a:p>
                      <a:pPr algn="ctr"/>
                      <a:r>
                        <a:rPr lang="en-US" altLang="zh-CN" sz="2000" dirty="0"/>
                        <a:t>MovieLens-100K</a:t>
                      </a:r>
                      <a:endParaRPr lang="en-US" sz="2000" dirty="0"/>
                    </a:p>
                  </a:txBody>
                  <a:tcPr anchor="ctr"/>
                </a:tc>
                <a:tc>
                  <a:txBody>
                    <a:bodyPr/>
                    <a:lstStyle/>
                    <a:p>
                      <a:pPr algn="ctr"/>
                      <a:r>
                        <a:rPr lang="en-US" altLang="zh-CN" sz="2000" b="1" dirty="0"/>
                        <a:t>0.9077</a:t>
                      </a:r>
                      <a:endParaRPr lang="en-US" sz="2000" b="1" dirty="0"/>
                    </a:p>
                  </a:txBody>
                  <a:tcPr anchor="ctr"/>
                </a:tc>
                <a:tc>
                  <a:txBody>
                    <a:bodyPr/>
                    <a:lstStyle/>
                    <a:p>
                      <a:pPr algn="ctr"/>
                      <a:r>
                        <a:rPr lang="en-US" altLang="zh-CN" sz="2000" dirty="0"/>
                        <a:t>0.910</a:t>
                      </a:r>
                      <a:endParaRPr lang="en-US" sz="2000" dirty="0"/>
                    </a:p>
                  </a:txBody>
                  <a:tcPr anchor="ctr"/>
                </a:tc>
                <a:tc>
                  <a:txBody>
                    <a:bodyPr/>
                    <a:lstStyle/>
                    <a:p>
                      <a:pPr algn="ctr"/>
                      <a:r>
                        <a:rPr lang="en-US" altLang="zh-CN" sz="2000" b="1" dirty="0"/>
                        <a:t>0.0246</a:t>
                      </a:r>
                      <a:r>
                        <a:rPr lang="zh-CN" altLang="en-US" sz="2000" dirty="0"/>
                        <a:t> </a:t>
                      </a:r>
                      <a:r>
                        <a:rPr lang="en-US" altLang="zh-CN" sz="2000" dirty="0"/>
                        <a:t>s/epoch</a:t>
                      </a:r>
                      <a:endParaRPr lang="en-US" sz="2000" dirty="0"/>
                    </a:p>
                  </a:txBody>
                  <a:tcPr anchor="ctr"/>
                </a:tc>
                <a:tc>
                  <a:txBody>
                    <a:bodyPr/>
                    <a:lstStyle/>
                    <a:p>
                      <a:pPr algn="ctr"/>
                      <a:r>
                        <a:rPr lang="en-US" altLang="zh-CN" sz="2000" dirty="0"/>
                        <a:t>0.1008</a:t>
                      </a:r>
                      <a:r>
                        <a:rPr lang="zh-CN" altLang="en-US" sz="2000" dirty="0"/>
                        <a:t> </a:t>
                      </a:r>
                      <a:r>
                        <a:rPr lang="en-US" altLang="zh-CN" sz="2000" dirty="0"/>
                        <a:t>s/epoch</a:t>
                      </a:r>
                      <a:endParaRPr lang="en-US" sz="2000" dirty="0"/>
                    </a:p>
                  </a:txBody>
                  <a:tcPr anchor="ctr"/>
                </a:tc>
                <a:tc>
                  <a:txBody>
                    <a:bodyPr/>
                    <a:lstStyle/>
                    <a:p>
                      <a:pPr algn="ctr"/>
                      <a:r>
                        <a:rPr lang="en-US" altLang="zh-CN" sz="3600" dirty="0">
                          <a:solidFill>
                            <a:srgbClr val="FF0000"/>
                          </a:solidFill>
                        </a:rPr>
                        <a:t>5x</a:t>
                      </a:r>
                      <a:endParaRPr lang="en-US" sz="3600" dirty="0">
                        <a:solidFill>
                          <a:srgbClr val="FF0000"/>
                        </a:solidFill>
                      </a:endParaRPr>
                    </a:p>
                  </a:txBody>
                  <a:tcPr anchor="ctr"/>
                </a:tc>
                <a:extLst>
                  <a:ext uri="{0D108BD9-81ED-4DB2-BD59-A6C34878D82A}">
                    <a16:rowId xmlns:a16="http://schemas.microsoft.com/office/drawing/2014/main" val="3370198546"/>
                  </a:ext>
                </a:extLst>
              </a:tr>
              <a:tr h="474436">
                <a:tc>
                  <a:txBody>
                    <a:bodyPr/>
                    <a:lstStyle/>
                    <a:p>
                      <a:pPr algn="ctr"/>
                      <a:r>
                        <a:rPr lang="en-US" altLang="zh-CN" sz="2000" dirty="0"/>
                        <a:t>MovieLens-1M</a:t>
                      </a:r>
                      <a:endParaRPr lang="en-US" sz="2000" dirty="0"/>
                    </a:p>
                  </a:txBody>
                  <a:tcPr anchor="ctr"/>
                </a:tc>
                <a:tc>
                  <a:txBody>
                    <a:bodyPr/>
                    <a:lstStyle/>
                    <a:p>
                      <a:pPr algn="ctr"/>
                      <a:r>
                        <a:rPr lang="en-US" altLang="zh-CN" sz="2000" dirty="0"/>
                        <a:t>0.8377</a:t>
                      </a:r>
                      <a:endParaRPr lang="en-US" sz="2000" dirty="0"/>
                    </a:p>
                  </a:txBody>
                  <a:tcPr anchor="ctr"/>
                </a:tc>
                <a:tc>
                  <a:txBody>
                    <a:bodyPr/>
                    <a:lstStyle/>
                    <a:p>
                      <a:pPr algn="ctr"/>
                      <a:r>
                        <a:rPr lang="en-US" altLang="zh-CN" sz="2000" b="1" dirty="0"/>
                        <a:t>0.832</a:t>
                      </a:r>
                      <a:endParaRPr lang="en-US" sz="2000" b="1" dirty="0"/>
                    </a:p>
                  </a:txBody>
                  <a:tcPr anchor="ctr"/>
                </a:tc>
                <a:tc>
                  <a:txBody>
                    <a:bodyPr/>
                    <a:lstStyle/>
                    <a:p>
                      <a:pPr algn="ctr"/>
                      <a:r>
                        <a:rPr lang="en-US" altLang="zh-CN" sz="2000" b="1" dirty="0"/>
                        <a:t>0.0695</a:t>
                      </a:r>
                      <a:r>
                        <a:rPr lang="zh-CN" altLang="en-US" sz="2000" dirty="0"/>
                        <a:t> </a:t>
                      </a:r>
                      <a:r>
                        <a:rPr lang="en-US" altLang="zh-CN" sz="2000" dirty="0"/>
                        <a:t>s/epoch</a:t>
                      </a:r>
                      <a:endParaRPr lang="en-US" sz="2000" dirty="0"/>
                    </a:p>
                  </a:txBody>
                  <a:tcPr anchor="ctr"/>
                </a:tc>
                <a:tc>
                  <a:txBody>
                    <a:bodyPr/>
                    <a:lstStyle/>
                    <a:p>
                      <a:pPr algn="ctr"/>
                      <a:r>
                        <a:rPr lang="en-US" altLang="zh-CN" sz="2000" dirty="0"/>
                        <a:t>1.538</a:t>
                      </a:r>
                      <a:r>
                        <a:rPr lang="zh-CN" altLang="en-US" sz="2000" dirty="0"/>
                        <a:t> </a:t>
                      </a:r>
                      <a:r>
                        <a:rPr lang="en-US" altLang="zh-CN" sz="2000" dirty="0"/>
                        <a:t>s/epoch</a:t>
                      </a:r>
                      <a:endParaRPr lang="en-US" sz="2000" dirty="0"/>
                    </a:p>
                  </a:txBody>
                  <a:tcPr anchor="ctr"/>
                </a:tc>
                <a:tc>
                  <a:txBody>
                    <a:bodyPr/>
                    <a:lstStyle/>
                    <a:p>
                      <a:pPr algn="ctr"/>
                      <a:r>
                        <a:rPr lang="en-US" altLang="zh-CN" sz="3600" dirty="0">
                          <a:solidFill>
                            <a:srgbClr val="FF0000"/>
                          </a:solidFill>
                        </a:rPr>
                        <a:t>22x</a:t>
                      </a:r>
                      <a:endParaRPr lang="en-US" sz="3600" dirty="0">
                        <a:solidFill>
                          <a:srgbClr val="FF0000"/>
                        </a:solidFill>
                      </a:endParaRPr>
                    </a:p>
                  </a:txBody>
                  <a:tcPr anchor="ctr"/>
                </a:tc>
                <a:extLst>
                  <a:ext uri="{0D108BD9-81ED-4DB2-BD59-A6C34878D82A}">
                    <a16:rowId xmlns:a16="http://schemas.microsoft.com/office/drawing/2014/main" val="1993135804"/>
                  </a:ext>
                </a:extLst>
              </a:tr>
              <a:tr h="474436">
                <a:tc>
                  <a:txBody>
                    <a:bodyPr/>
                    <a:lstStyle/>
                    <a:p>
                      <a:pPr algn="ctr"/>
                      <a:r>
                        <a:rPr lang="en-US" altLang="zh-CN" sz="2000" dirty="0"/>
                        <a:t>MovieLens-10M</a:t>
                      </a:r>
                      <a:endParaRPr lang="en-US" sz="2000" dirty="0"/>
                    </a:p>
                  </a:txBody>
                  <a:tcPr anchor="ctr"/>
                </a:tc>
                <a:tc>
                  <a:txBody>
                    <a:bodyPr/>
                    <a:lstStyle/>
                    <a:p>
                      <a:pPr algn="ctr"/>
                      <a:r>
                        <a:rPr lang="en-US" altLang="zh-CN" sz="2000" dirty="0"/>
                        <a:t>0.7875</a:t>
                      </a:r>
                      <a:endParaRPr lang="en-US" sz="2000" dirty="0"/>
                    </a:p>
                  </a:txBody>
                  <a:tcPr anchor="ctr"/>
                </a:tc>
                <a:tc>
                  <a:txBody>
                    <a:bodyPr/>
                    <a:lstStyle/>
                    <a:p>
                      <a:pPr algn="ctr"/>
                      <a:r>
                        <a:rPr lang="en-US" altLang="zh-CN" sz="2000" b="1" dirty="0"/>
                        <a:t>0.777</a:t>
                      </a:r>
                      <a:r>
                        <a:rPr lang="zh-CN" altLang="en-US" sz="2000" dirty="0"/>
                        <a:t>*</a:t>
                      </a:r>
                      <a:endParaRPr lang="en-US" sz="2000" dirty="0"/>
                    </a:p>
                  </a:txBody>
                  <a:tcPr anchor="ctr"/>
                </a:tc>
                <a:tc>
                  <a:txBody>
                    <a:bodyPr/>
                    <a:lstStyle/>
                    <a:p>
                      <a:pPr algn="ctr"/>
                      <a:r>
                        <a:rPr lang="en-US" altLang="zh-CN" sz="2000" b="1" dirty="0"/>
                        <a:t>0.6480</a:t>
                      </a:r>
                      <a:r>
                        <a:rPr lang="zh-CN" altLang="en-US" sz="2000" dirty="0"/>
                        <a:t> </a:t>
                      </a:r>
                      <a:r>
                        <a:rPr lang="en-US" altLang="zh-CN" sz="2000" dirty="0"/>
                        <a:t>s/epoch</a:t>
                      </a:r>
                      <a:endParaRPr lang="en-US" sz="2000" dirty="0"/>
                    </a:p>
                  </a:txBody>
                  <a:tcPr anchor="ctr"/>
                </a:tc>
                <a:tc>
                  <a:txBody>
                    <a:bodyPr/>
                    <a:lstStyle/>
                    <a:p>
                      <a:pPr algn="ctr"/>
                      <a:r>
                        <a:rPr lang="en-US" sz="2000" dirty="0"/>
                        <a:t>L</a:t>
                      </a:r>
                      <a:r>
                        <a:rPr lang="en-US" altLang="zh-CN" sz="2000" dirty="0"/>
                        <a:t>ong</a:t>
                      </a:r>
                      <a:r>
                        <a:rPr lang="zh-CN" altLang="en-US" sz="2000" dirty="0"/>
                        <a:t>*</a:t>
                      </a:r>
                      <a:endParaRPr lang="en-US" sz="2000" dirty="0"/>
                    </a:p>
                  </a:txBody>
                  <a:tcPr anchor="ctr"/>
                </a:tc>
                <a:tc>
                  <a:txBody>
                    <a:bodyPr/>
                    <a:lstStyle/>
                    <a:p>
                      <a:pPr algn="ctr"/>
                      <a:endParaRPr lang="en-US" sz="2000" dirty="0"/>
                    </a:p>
                  </a:txBody>
                  <a:tcPr anchor="ctr"/>
                </a:tc>
                <a:extLst>
                  <a:ext uri="{0D108BD9-81ED-4DB2-BD59-A6C34878D82A}">
                    <a16:rowId xmlns:a16="http://schemas.microsoft.com/office/drawing/2014/main" val="2212081882"/>
                  </a:ext>
                </a:extLst>
              </a:tr>
            </a:tbl>
          </a:graphicData>
        </a:graphic>
      </p:graphicFrame>
      <p:sp>
        <p:nvSpPr>
          <p:cNvPr id="7" name="Title 1">
            <a:extLst>
              <a:ext uri="{FF2B5EF4-FFF2-40B4-BE49-F238E27FC236}">
                <a16:creationId xmlns:a16="http://schemas.microsoft.com/office/drawing/2014/main" id="{646DE02B-D39E-804D-A106-AC4780056AD8}"/>
              </a:ext>
            </a:extLst>
          </p:cNvPr>
          <p:cNvSpPr>
            <a:spLocks noGrp="1"/>
          </p:cNvSpPr>
          <p:nvPr>
            <p:ph type="title"/>
          </p:nvPr>
        </p:nvSpPr>
        <p:spPr>
          <a:xfrm>
            <a:off x="838200" y="365125"/>
            <a:ext cx="11088754" cy="1325563"/>
          </a:xfrm>
        </p:spPr>
        <p:txBody>
          <a:bodyPr>
            <a:normAutofit/>
          </a:bodyPr>
          <a:lstStyle/>
          <a:p>
            <a:r>
              <a:rPr lang="en-US" altLang="zh-CN" dirty="0"/>
              <a:t>Example: graph convolutional matrix completion</a:t>
            </a:r>
            <a:endParaRPr lang="en-US" dirty="0"/>
          </a:p>
        </p:txBody>
      </p:sp>
    </p:spTree>
    <p:extLst>
      <p:ext uri="{BB962C8B-B14F-4D97-AF65-F5344CB8AC3E}">
        <p14:creationId xmlns:p14="http://schemas.microsoft.com/office/powerpoint/2010/main" val="11813463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A1C1809B-F390-A54B-B0A9-A542B02452BE}"/>
              </a:ext>
            </a:extLst>
          </p:cNvPr>
          <p:cNvGraphicFramePr>
            <a:graphicFrameLocks noGrp="1"/>
          </p:cNvGraphicFramePr>
          <p:nvPr>
            <p:extLst>
              <p:ext uri="{D42A27DB-BD31-4B8C-83A1-F6EECF244321}">
                <p14:modId xmlns:p14="http://schemas.microsoft.com/office/powerpoint/2010/main" val="2267260199"/>
              </p:ext>
            </p:extLst>
          </p:nvPr>
        </p:nvGraphicFramePr>
        <p:xfrm>
          <a:off x="838200" y="2396954"/>
          <a:ext cx="8128000" cy="103632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312502868"/>
                    </a:ext>
                  </a:extLst>
                </a:gridCol>
                <a:gridCol w="2032000">
                  <a:extLst>
                    <a:ext uri="{9D8B030D-6E8A-4147-A177-3AD203B41FA5}">
                      <a16:colId xmlns:a16="http://schemas.microsoft.com/office/drawing/2014/main" val="4285176605"/>
                    </a:ext>
                  </a:extLst>
                </a:gridCol>
                <a:gridCol w="2032000">
                  <a:extLst>
                    <a:ext uri="{9D8B030D-6E8A-4147-A177-3AD203B41FA5}">
                      <a16:colId xmlns:a16="http://schemas.microsoft.com/office/drawing/2014/main" val="1741020911"/>
                    </a:ext>
                  </a:extLst>
                </a:gridCol>
                <a:gridCol w="2032000">
                  <a:extLst>
                    <a:ext uri="{9D8B030D-6E8A-4147-A177-3AD203B41FA5}">
                      <a16:colId xmlns:a16="http://schemas.microsoft.com/office/drawing/2014/main" val="4038679472"/>
                    </a:ext>
                  </a:extLst>
                </a:gridCol>
              </a:tblGrid>
              <a:tr h="370840">
                <a:tc>
                  <a:txBody>
                    <a:bodyPr/>
                    <a:lstStyle/>
                    <a:p>
                      <a:pPr algn="ctr"/>
                      <a:endParaRPr lang="en-US" sz="2800" dirty="0"/>
                    </a:p>
                  </a:txBody>
                  <a:tcPr anchor="ctr"/>
                </a:tc>
                <a:tc>
                  <a:txBody>
                    <a:bodyPr/>
                    <a:lstStyle/>
                    <a:p>
                      <a:pPr algn="ctr"/>
                      <a:r>
                        <a:rPr lang="en-US" sz="2800" dirty="0"/>
                        <a:t>DGL</a:t>
                      </a:r>
                    </a:p>
                  </a:txBody>
                  <a:tcPr anchor="ctr"/>
                </a:tc>
                <a:tc>
                  <a:txBody>
                    <a:bodyPr/>
                    <a:lstStyle/>
                    <a:p>
                      <a:pPr algn="ctr"/>
                      <a:r>
                        <a:rPr lang="en-US" altLang="zh-CN" sz="2800" dirty="0"/>
                        <a:t>Official</a:t>
                      </a:r>
                      <a:endParaRPr lang="en-US" sz="2800" dirty="0"/>
                    </a:p>
                  </a:txBody>
                  <a:tcPr anchor="ctr"/>
                </a:tc>
                <a:tc>
                  <a:txBody>
                    <a:bodyPr/>
                    <a:lstStyle/>
                    <a:p>
                      <a:pPr algn="ctr"/>
                      <a:r>
                        <a:rPr lang="en-US" sz="2800" dirty="0"/>
                        <a:t>Speedup</a:t>
                      </a:r>
                    </a:p>
                  </a:txBody>
                  <a:tcPr anchor="ctr"/>
                </a:tc>
                <a:extLst>
                  <a:ext uri="{0D108BD9-81ED-4DB2-BD59-A6C34878D82A}">
                    <a16:rowId xmlns:a16="http://schemas.microsoft.com/office/drawing/2014/main" val="1198314319"/>
                  </a:ext>
                </a:extLst>
              </a:tr>
              <a:tr h="370840">
                <a:tc>
                  <a:txBody>
                    <a:bodyPr/>
                    <a:lstStyle/>
                    <a:p>
                      <a:pPr algn="ctr"/>
                      <a:r>
                        <a:rPr lang="en-US" altLang="zh-CN" sz="2800" dirty="0">
                          <a:hlinkClick r:id="rId3"/>
                        </a:rPr>
                        <a:t>ACNN</a:t>
                      </a:r>
                      <a:endParaRPr lang="en-US" sz="2800" dirty="0"/>
                    </a:p>
                  </a:txBody>
                  <a:tcPr anchor="ctr"/>
                </a:tc>
                <a:tc>
                  <a:txBody>
                    <a:bodyPr/>
                    <a:lstStyle/>
                    <a:p>
                      <a:pPr algn="ctr"/>
                      <a:r>
                        <a:rPr lang="en-US" altLang="zh-CN" sz="2800" dirty="0"/>
                        <a:t>0.36</a:t>
                      </a:r>
                      <a:endParaRPr lang="en-US" sz="2800" dirty="0"/>
                    </a:p>
                  </a:txBody>
                  <a:tcPr anchor="ctr"/>
                </a:tc>
                <a:tc>
                  <a:txBody>
                    <a:bodyPr/>
                    <a:lstStyle/>
                    <a:p>
                      <a:pPr algn="ctr"/>
                      <a:r>
                        <a:rPr lang="en-US" altLang="zh-CN" sz="2800" dirty="0"/>
                        <a:t>1.58</a:t>
                      </a:r>
                      <a:endParaRPr lang="en-US" sz="28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dirty="0">
                          <a:solidFill>
                            <a:srgbClr val="FF0000"/>
                          </a:solidFill>
                        </a:rPr>
                        <a:t>4.4x</a:t>
                      </a:r>
                      <a:endParaRPr lang="en-US" sz="2800" dirty="0">
                        <a:solidFill>
                          <a:srgbClr val="FF0000"/>
                        </a:solidFill>
                      </a:endParaRPr>
                    </a:p>
                  </a:txBody>
                  <a:tcPr anchor="ctr"/>
                </a:tc>
                <a:extLst>
                  <a:ext uri="{0D108BD9-81ED-4DB2-BD59-A6C34878D82A}">
                    <a16:rowId xmlns:a16="http://schemas.microsoft.com/office/drawing/2014/main" val="2818290064"/>
                  </a:ext>
                </a:extLst>
              </a:tr>
            </a:tbl>
          </a:graphicData>
        </a:graphic>
      </p:graphicFrame>
      <p:sp>
        <p:nvSpPr>
          <p:cNvPr id="7" name="Title 1">
            <a:extLst>
              <a:ext uri="{FF2B5EF4-FFF2-40B4-BE49-F238E27FC236}">
                <a16:creationId xmlns:a16="http://schemas.microsoft.com/office/drawing/2014/main" id="{179964D9-4EAB-144D-BBAD-AF7F3DAD5A30}"/>
              </a:ext>
            </a:extLst>
          </p:cNvPr>
          <p:cNvSpPr>
            <a:spLocks noGrp="1"/>
          </p:cNvSpPr>
          <p:nvPr>
            <p:ph type="title"/>
          </p:nvPr>
        </p:nvSpPr>
        <p:spPr>
          <a:xfrm>
            <a:off x="838200" y="365125"/>
            <a:ext cx="10852052" cy="1325563"/>
          </a:xfrm>
        </p:spPr>
        <p:txBody>
          <a:bodyPr/>
          <a:lstStyle/>
          <a:p>
            <a:r>
              <a:rPr lang="en-US" dirty="0"/>
              <a:t>Example: drug discovery</a:t>
            </a:r>
          </a:p>
        </p:txBody>
      </p:sp>
      <p:sp>
        <p:nvSpPr>
          <p:cNvPr id="9" name="Content Placeholder 2">
            <a:extLst>
              <a:ext uri="{FF2B5EF4-FFF2-40B4-BE49-F238E27FC236}">
                <a16:creationId xmlns:a16="http://schemas.microsoft.com/office/drawing/2014/main" id="{2D775566-DE5A-EA44-BD04-A60429CBF824}"/>
              </a:ext>
            </a:extLst>
          </p:cNvPr>
          <p:cNvSpPr>
            <a:spLocks noGrp="1"/>
          </p:cNvSpPr>
          <p:nvPr>
            <p:ph idx="1"/>
          </p:nvPr>
        </p:nvSpPr>
        <p:spPr>
          <a:xfrm>
            <a:off x="838200" y="1825625"/>
            <a:ext cx="10515600" cy="1142658"/>
          </a:xfrm>
        </p:spPr>
        <p:txBody>
          <a:bodyPr/>
          <a:lstStyle/>
          <a:p>
            <a:pPr marL="0" indent="0">
              <a:buNone/>
            </a:pPr>
            <a:r>
              <a:rPr lang="en-US" dirty="0"/>
              <a:t>Training time per epoch (1 V100 GPU)</a:t>
            </a:r>
          </a:p>
        </p:txBody>
      </p:sp>
      <p:sp>
        <p:nvSpPr>
          <p:cNvPr id="8" name="Content Placeholder 2">
            <a:extLst>
              <a:ext uri="{FF2B5EF4-FFF2-40B4-BE49-F238E27FC236}">
                <a16:creationId xmlns:a16="http://schemas.microsoft.com/office/drawing/2014/main" id="{6E81CA8D-3B52-8543-9682-CCA76B1E3E73}"/>
              </a:ext>
            </a:extLst>
          </p:cNvPr>
          <p:cNvSpPr txBox="1">
            <a:spLocks/>
          </p:cNvSpPr>
          <p:nvPr/>
        </p:nvSpPr>
        <p:spPr>
          <a:xfrm>
            <a:off x="838200" y="5363966"/>
            <a:ext cx="10515600" cy="11426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400" dirty="0">
                <a:hlinkClick r:id="rId3"/>
              </a:rPr>
              <a:t>Atomic Convolutional Neural Network (ACNN)</a:t>
            </a:r>
            <a:endParaRPr lang="en-US" sz="2400" dirty="0"/>
          </a:p>
        </p:txBody>
      </p:sp>
    </p:spTree>
    <p:extLst>
      <p:ext uri="{BB962C8B-B14F-4D97-AF65-F5344CB8AC3E}">
        <p14:creationId xmlns:p14="http://schemas.microsoft.com/office/powerpoint/2010/main" val="18957837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A1C1809B-F390-A54B-B0A9-A542B02452BE}"/>
              </a:ext>
            </a:extLst>
          </p:cNvPr>
          <p:cNvGraphicFramePr>
            <a:graphicFrameLocks noGrp="1"/>
          </p:cNvGraphicFramePr>
          <p:nvPr>
            <p:extLst>
              <p:ext uri="{D42A27DB-BD31-4B8C-83A1-F6EECF244321}">
                <p14:modId xmlns:p14="http://schemas.microsoft.com/office/powerpoint/2010/main" val="2013225003"/>
              </p:ext>
            </p:extLst>
          </p:nvPr>
        </p:nvGraphicFramePr>
        <p:xfrm>
          <a:off x="838200" y="2396954"/>
          <a:ext cx="8128000" cy="259080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312502868"/>
                    </a:ext>
                  </a:extLst>
                </a:gridCol>
                <a:gridCol w="2032000">
                  <a:extLst>
                    <a:ext uri="{9D8B030D-6E8A-4147-A177-3AD203B41FA5}">
                      <a16:colId xmlns:a16="http://schemas.microsoft.com/office/drawing/2014/main" val="4285176605"/>
                    </a:ext>
                  </a:extLst>
                </a:gridCol>
                <a:gridCol w="2032000">
                  <a:extLst>
                    <a:ext uri="{9D8B030D-6E8A-4147-A177-3AD203B41FA5}">
                      <a16:colId xmlns:a16="http://schemas.microsoft.com/office/drawing/2014/main" val="1741020911"/>
                    </a:ext>
                  </a:extLst>
                </a:gridCol>
                <a:gridCol w="2032000">
                  <a:extLst>
                    <a:ext uri="{9D8B030D-6E8A-4147-A177-3AD203B41FA5}">
                      <a16:colId xmlns:a16="http://schemas.microsoft.com/office/drawing/2014/main" val="4038679472"/>
                    </a:ext>
                  </a:extLst>
                </a:gridCol>
              </a:tblGrid>
              <a:tr h="370840">
                <a:tc>
                  <a:txBody>
                    <a:bodyPr/>
                    <a:lstStyle/>
                    <a:p>
                      <a:pPr algn="ctr"/>
                      <a:endParaRPr lang="en-US" sz="2800" dirty="0"/>
                    </a:p>
                  </a:txBody>
                  <a:tcPr anchor="ctr"/>
                </a:tc>
                <a:tc>
                  <a:txBody>
                    <a:bodyPr/>
                    <a:lstStyle/>
                    <a:p>
                      <a:pPr algn="ctr"/>
                      <a:r>
                        <a:rPr lang="en-US" sz="2800" dirty="0"/>
                        <a:t>DGL</a:t>
                      </a:r>
                    </a:p>
                  </a:txBody>
                  <a:tcPr anchor="ctr"/>
                </a:tc>
                <a:tc>
                  <a:txBody>
                    <a:bodyPr/>
                    <a:lstStyle/>
                    <a:p>
                      <a:pPr algn="ctr"/>
                      <a:r>
                        <a:rPr lang="en-US" altLang="zh-CN" sz="2800" dirty="0"/>
                        <a:t>Official</a:t>
                      </a:r>
                      <a:endParaRPr lang="en-US" sz="2800" dirty="0"/>
                    </a:p>
                  </a:txBody>
                  <a:tcPr anchor="ctr"/>
                </a:tc>
                <a:tc>
                  <a:txBody>
                    <a:bodyPr/>
                    <a:lstStyle/>
                    <a:p>
                      <a:pPr algn="ctr"/>
                      <a:r>
                        <a:rPr lang="en-US" sz="2800" dirty="0"/>
                        <a:t>Speedup</a:t>
                      </a:r>
                    </a:p>
                  </a:txBody>
                  <a:tcPr anchor="ctr"/>
                </a:tc>
                <a:extLst>
                  <a:ext uri="{0D108BD9-81ED-4DB2-BD59-A6C34878D82A}">
                    <a16:rowId xmlns:a16="http://schemas.microsoft.com/office/drawing/2014/main" val="1198314319"/>
                  </a:ext>
                </a:extLst>
              </a:tr>
              <a:tr h="370840">
                <a:tc>
                  <a:txBody>
                    <a:bodyPr/>
                    <a:lstStyle/>
                    <a:p>
                      <a:pPr algn="ctr"/>
                      <a:r>
                        <a:rPr lang="en-US" altLang="zh-CN" sz="2800" dirty="0">
                          <a:hlinkClick r:id="rId3"/>
                        </a:rPr>
                        <a:t>ACNN</a:t>
                      </a:r>
                      <a:endParaRPr lang="en-US" sz="2800" dirty="0"/>
                    </a:p>
                  </a:txBody>
                  <a:tcPr anchor="ctr"/>
                </a:tc>
                <a:tc>
                  <a:txBody>
                    <a:bodyPr/>
                    <a:lstStyle/>
                    <a:p>
                      <a:pPr algn="ctr"/>
                      <a:r>
                        <a:rPr lang="en-US" altLang="zh-CN" sz="2800" dirty="0"/>
                        <a:t>0.36</a:t>
                      </a:r>
                      <a:endParaRPr lang="en-US" sz="2800" dirty="0"/>
                    </a:p>
                  </a:txBody>
                  <a:tcPr anchor="ctr"/>
                </a:tc>
                <a:tc>
                  <a:txBody>
                    <a:bodyPr/>
                    <a:lstStyle/>
                    <a:p>
                      <a:pPr algn="ctr"/>
                      <a:r>
                        <a:rPr lang="en-US" altLang="zh-CN" sz="2800" dirty="0"/>
                        <a:t>1.58</a:t>
                      </a:r>
                      <a:endParaRPr lang="en-US" sz="28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dirty="0">
                          <a:solidFill>
                            <a:srgbClr val="FF0000"/>
                          </a:solidFill>
                        </a:rPr>
                        <a:t>4.4x</a:t>
                      </a:r>
                      <a:endParaRPr lang="en-US" sz="2800" dirty="0">
                        <a:solidFill>
                          <a:srgbClr val="FF0000"/>
                        </a:solidFill>
                      </a:endParaRPr>
                    </a:p>
                  </a:txBody>
                  <a:tcPr anchor="ctr"/>
                </a:tc>
                <a:extLst>
                  <a:ext uri="{0D108BD9-81ED-4DB2-BD59-A6C34878D82A}">
                    <a16:rowId xmlns:a16="http://schemas.microsoft.com/office/drawing/2014/main" val="2818290064"/>
                  </a:ext>
                </a:extLst>
              </a:tr>
              <a:tr h="370840">
                <a:tc>
                  <a:txBody>
                    <a:bodyPr/>
                    <a:lstStyle/>
                    <a:p>
                      <a:pPr algn="ctr"/>
                      <a:r>
                        <a:rPr lang="en-US" sz="2800" dirty="0">
                          <a:hlinkClick r:id="rId4"/>
                        </a:rPr>
                        <a:t>JTNN</a:t>
                      </a:r>
                      <a:endParaRPr lang="en-US" sz="2800" dirty="0"/>
                    </a:p>
                  </a:txBody>
                  <a:tcPr anchor="ctr"/>
                </a:tc>
                <a:tc>
                  <a:txBody>
                    <a:bodyPr/>
                    <a:lstStyle/>
                    <a:p>
                      <a:pPr algn="ctr"/>
                      <a:r>
                        <a:rPr lang="en-US" sz="2800" dirty="0"/>
                        <a:t>743</a:t>
                      </a:r>
                    </a:p>
                  </a:txBody>
                  <a:tcPr anchor="ctr"/>
                </a:tc>
                <a:tc>
                  <a:txBody>
                    <a:bodyPr/>
                    <a:lstStyle/>
                    <a:p>
                      <a:pPr algn="ctr"/>
                      <a:r>
                        <a:rPr lang="en-US" sz="2800" dirty="0"/>
                        <a:t>1826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dirty="0">
                          <a:solidFill>
                            <a:srgbClr val="FF0000"/>
                          </a:solidFill>
                        </a:rPr>
                        <a:t>2.5x</a:t>
                      </a:r>
                      <a:endParaRPr lang="en-US" sz="2800" dirty="0">
                        <a:solidFill>
                          <a:srgbClr val="FF0000"/>
                        </a:solidFill>
                      </a:endParaRPr>
                    </a:p>
                  </a:txBody>
                  <a:tcPr anchor="ctr"/>
                </a:tc>
                <a:extLst>
                  <a:ext uri="{0D108BD9-81ED-4DB2-BD59-A6C34878D82A}">
                    <a16:rowId xmlns:a16="http://schemas.microsoft.com/office/drawing/2014/main" val="2344473485"/>
                  </a:ext>
                </a:extLst>
              </a:tr>
              <a:tr h="370840">
                <a:tc>
                  <a:txBody>
                    <a:bodyPr/>
                    <a:lstStyle/>
                    <a:p>
                      <a:pPr algn="ctr"/>
                      <a:r>
                        <a:rPr lang="en-US" sz="2800" dirty="0">
                          <a:hlinkClick r:id="rId5"/>
                        </a:rPr>
                        <a:t>GCN (Tox21)</a:t>
                      </a:r>
                      <a:endParaRPr lang="en-US" sz="2800" dirty="0"/>
                    </a:p>
                  </a:txBody>
                  <a:tcPr anchor="ctr"/>
                </a:tc>
                <a:tc>
                  <a:txBody>
                    <a:bodyPr/>
                    <a:lstStyle/>
                    <a:p>
                      <a:pPr algn="ctr"/>
                      <a:r>
                        <a:rPr lang="en-US" sz="2800" dirty="0"/>
                        <a:t>1.9</a:t>
                      </a:r>
                    </a:p>
                  </a:txBody>
                  <a:tcPr anchor="ctr"/>
                </a:tc>
                <a:tc>
                  <a:txBody>
                    <a:bodyPr/>
                    <a:lstStyle/>
                    <a:p>
                      <a:pPr algn="ctr"/>
                      <a:r>
                        <a:rPr lang="en-US" sz="2800" dirty="0"/>
                        <a:t>8.4</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FF0000"/>
                          </a:solidFill>
                        </a:rPr>
                        <a:t>4.4x</a:t>
                      </a:r>
                    </a:p>
                  </a:txBody>
                  <a:tcPr anchor="ctr"/>
                </a:tc>
                <a:extLst>
                  <a:ext uri="{0D108BD9-81ED-4DB2-BD59-A6C34878D82A}">
                    <a16:rowId xmlns:a16="http://schemas.microsoft.com/office/drawing/2014/main" val="1834882915"/>
                  </a:ext>
                </a:extLst>
              </a:tr>
              <a:tr h="370840">
                <a:tc>
                  <a:txBody>
                    <a:bodyPr/>
                    <a:lstStyle/>
                    <a:p>
                      <a:pPr algn="ctr"/>
                      <a:r>
                        <a:rPr lang="en-US" sz="2800" dirty="0">
                          <a:hlinkClick r:id="rId6"/>
                        </a:rPr>
                        <a:t>AttentiveFP</a:t>
                      </a:r>
                      <a:r>
                        <a:rPr lang="en-US" sz="2800" dirty="0"/>
                        <a:t>*</a:t>
                      </a:r>
                    </a:p>
                  </a:txBody>
                  <a:tcPr anchor="ctr"/>
                </a:tc>
                <a:tc>
                  <a:txBody>
                    <a:bodyPr/>
                    <a:lstStyle/>
                    <a:p>
                      <a:pPr algn="ctr"/>
                      <a:r>
                        <a:rPr lang="en-US" sz="2800" dirty="0"/>
                        <a:t>1.2</a:t>
                      </a:r>
                    </a:p>
                  </a:txBody>
                  <a:tcPr anchor="ctr"/>
                </a:tc>
                <a:tc>
                  <a:txBody>
                    <a:bodyPr/>
                    <a:lstStyle/>
                    <a:p>
                      <a:pPr algn="ctr"/>
                      <a:r>
                        <a:rPr lang="en-US" sz="2800" dirty="0"/>
                        <a:t>6.0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FF0000"/>
                          </a:solidFill>
                        </a:rPr>
                        <a:t>5x</a:t>
                      </a:r>
                    </a:p>
                  </a:txBody>
                  <a:tcPr anchor="ctr"/>
                </a:tc>
                <a:extLst>
                  <a:ext uri="{0D108BD9-81ED-4DB2-BD59-A6C34878D82A}">
                    <a16:rowId xmlns:a16="http://schemas.microsoft.com/office/drawing/2014/main" val="3323080460"/>
                  </a:ext>
                </a:extLst>
              </a:tr>
            </a:tbl>
          </a:graphicData>
        </a:graphic>
      </p:graphicFrame>
      <p:sp>
        <p:nvSpPr>
          <p:cNvPr id="7" name="Title 1">
            <a:extLst>
              <a:ext uri="{FF2B5EF4-FFF2-40B4-BE49-F238E27FC236}">
                <a16:creationId xmlns:a16="http://schemas.microsoft.com/office/drawing/2014/main" id="{179964D9-4EAB-144D-BBAD-AF7F3DAD5A30}"/>
              </a:ext>
            </a:extLst>
          </p:cNvPr>
          <p:cNvSpPr>
            <a:spLocks noGrp="1"/>
          </p:cNvSpPr>
          <p:nvPr>
            <p:ph type="title"/>
          </p:nvPr>
        </p:nvSpPr>
        <p:spPr>
          <a:xfrm>
            <a:off x="838200" y="365125"/>
            <a:ext cx="10852052" cy="1325563"/>
          </a:xfrm>
        </p:spPr>
        <p:txBody>
          <a:bodyPr/>
          <a:lstStyle/>
          <a:p>
            <a:r>
              <a:rPr lang="en-US" dirty="0"/>
              <a:t>Digress: even more examples of drug discovery</a:t>
            </a:r>
          </a:p>
        </p:txBody>
      </p:sp>
      <p:sp>
        <p:nvSpPr>
          <p:cNvPr id="9" name="Content Placeholder 2">
            <a:extLst>
              <a:ext uri="{FF2B5EF4-FFF2-40B4-BE49-F238E27FC236}">
                <a16:creationId xmlns:a16="http://schemas.microsoft.com/office/drawing/2014/main" id="{2D775566-DE5A-EA44-BD04-A60429CBF824}"/>
              </a:ext>
            </a:extLst>
          </p:cNvPr>
          <p:cNvSpPr>
            <a:spLocks noGrp="1"/>
          </p:cNvSpPr>
          <p:nvPr>
            <p:ph idx="1"/>
          </p:nvPr>
        </p:nvSpPr>
        <p:spPr>
          <a:xfrm>
            <a:off x="838200" y="1825625"/>
            <a:ext cx="10515600" cy="1142658"/>
          </a:xfrm>
        </p:spPr>
        <p:txBody>
          <a:bodyPr/>
          <a:lstStyle/>
          <a:p>
            <a:pPr marL="0" indent="0">
              <a:buNone/>
            </a:pPr>
            <a:r>
              <a:rPr lang="en-US" dirty="0"/>
              <a:t>Training time per epoch (1 V100 GPU)</a:t>
            </a:r>
          </a:p>
        </p:txBody>
      </p:sp>
      <p:sp>
        <p:nvSpPr>
          <p:cNvPr id="8" name="Content Placeholder 2">
            <a:extLst>
              <a:ext uri="{FF2B5EF4-FFF2-40B4-BE49-F238E27FC236}">
                <a16:creationId xmlns:a16="http://schemas.microsoft.com/office/drawing/2014/main" id="{6E81CA8D-3B52-8543-9682-CCA76B1E3E73}"/>
              </a:ext>
            </a:extLst>
          </p:cNvPr>
          <p:cNvSpPr txBox="1">
            <a:spLocks/>
          </p:cNvSpPr>
          <p:nvPr/>
        </p:nvSpPr>
        <p:spPr>
          <a:xfrm>
            <a:off x="838200" y="5363966"/>
            <a:ext cx="10515600" cy="11426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 sz="2400" dirty="0">
                <a:ea typeface="Arial"/>
                <a:cs typeface="Arial"/>
                <a:sym typeface="Arial"/>
              </a:rPr>
              <a:t>*</a:t>
            </a:r>
            <a:r>
              <a:rPr lang="en" sz="2400" dirty="0">
                <a:ea typeface="Arial"/>
                <a:cs typeface="Arial"/>
                <a:sym typeface="Arial"/>
                <a:hlinkClick r:id="rId6"/>
              </a:rPr>
              <a:t>Pushing the </a:t>
            </a:r>
            <a:r>
              <a:rPr lang="en" sz="2400" dirty="0">
                <a:cs typeface="Arial"/>
                <a:sym typeface="Arial"/>
                <a:hlinkClick r:id="rId6"/>
              </a:rPr>
              <a:t>Boundaries</a:t>
            </a:r>
            <a:r>
              <a:rPr lang="en" sz="2400" dirty="0">
                <a:ea typeface="Arial"/>
                <a:cs typeface="Arial"/>
                <a:sym typeface="Arial"/>
                <a:hlinkClick r:id="rId6"/>
              </a:rPr>
              <a:t> of Molecular Representation </a:t>
            </a:r>
            <a:r>
              <a:rPr lang="en" sz="2400" dirty="0">
                <a:cs typeface="Arial"/>
                <a:sym typeface="Arial"/>
                <a:hlinkClick r:id="rId6"/>
              </a:rPr>
              <a:t>for Drug Discovery with the Graph Attention</a:t>
            </a:r>
            <a:r>
              <a:rPr lang="en" sz="2400" dirty="0">
                <a:cs typeface="Arial"/>
                <a:hlinkClick r:id="rId6"/>
              </a:rPr>
              <a:t> </a:t>
            </a:r>
            <a:r>
              <a:rPr lang="en" sz="2400" dirty="0">
                <a:cs typeface="Arial"/>
                <a:sym typeface="Arial"/>
                <a:hlinkClick r:id="rId6"/>
              </a:rPr>
              <a:t>Mechanism </a:t>
            </a:r>
            <a:r>
              <a:rPr lang="en" sz="2400" dirty="0">
                <a:cs typeface="Arial"/>
                <a:sym typeface="Arial"/>
              </a:rPr>
              <a:t>(GAT, deep, GRU aggregation)</a:t>
            </a:r>
            <a:endParaRPr lang="en-US" sz="2400" dirty="0">
              <a:cs typeface="Arial"/>
            </a:endParaRPr>
          </a:p>
        </p:txBody>
      </p:sp>
    </p:spTree>
    <p:extLst>
      <p:ext uri="{BB962C8B-B14F-4D97-AF65-F5344CB8AC3E}">
        <p14:creationId xmlns:p14="http://schemas.microsoft.com/office/powerpoint/2010/main" val="29695206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725A5-7434-4E4E-BD52-95CEBABC69AA}"/>
              </a:ext>
            </a:extLst>
          </p:cNvPr>
          <p:cNvSpPr>
            <a:spLocks noGrp="1"/>
          </p:cNvSpPr>
          <p:nvPr>
            <p:ph type="title"/>
          </p:nvPr>
        </p:nvSpPr>
        <p:spPr/>
        <p:txBody>
          <a:bodyPr/>
          <a:lstStyle/>
          <a:p>
            <a:r>
              <a:rPr lang="en-US" dirty="0"/>
              <a:t>Multi-GPU training: knowledge graph</a:t>
            </a:r>
          </a:p>
        </p:txBody>
      </p:sp>
      <p:sp>
        <p:nvSpPr>
          <p:cNvPr id="4" name="TextBox 3">
            <a:extLst>
              <a:ext uri="{FF2B5EF4-FFF2-40B4-BE49-F238E27FC236}">
                <a16:creationId xmlns:a16="http://schemas.microsoft.com/office/drawing/2014/main" id="{8B405FD6-3DC2-CD44-96DF-02BD5C0ADA33}"/>
              </a:ext>
            </a:extLst>
          </p:cNvPr>
          <p:cNvSpPr txBox="1"/>
          <p:nvPr/>
        </p:nvSpPr>
        <p:spPr>
          <a:xfrm>
            <a:off x="1052202" y="5441950"/>
            <a:ext cx="7154972" cy="369332"/>
          </a:xfrm>
          <a:prstGeom prst="rect">
            <a:avLst/>
          </a:prstGeom>
          <a:noFill/>
        </p:spPr>
        <p:txBody>
          <a:bodyPr wrap="none" rtlCol="0">
            <a:spAutoFit/>
          </a:bodyPr>
          <a:lstStyle/>
          <a:p>
            <a:r>
              <a:rPr lang="en-US" dirty="0"/>
              <a:t>FB15K (15K nodes, 592K edges); on p3.8xlarge instance, up to 4 V100 GPUs</a:t>
            </a:r>
          </a:p>
        </p:txBody>
      </p:sp>
      <p:pic>
        <p:nvPicPr>
          <p:cNvPr id="1028" name="Picture 4">
            <a:extLst>
              <a:ext uri="{FF2B5EF4-FFF2-40B4-BE49-F238E27FC236}">
                <a16:creationId xmlns:a16="http://schemas.microsoft.com/office/drawing/2014/main" id="{E65C52FC-81C0-9B48-9FE5-F889E252CC8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20892" y="1416050"/>
            <a:ext cx="8102600" cy="4025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80026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725A5-7434-4E4E-BD52-95CEBABC69AA}"/>
              </a:ext>
            </a:extLst>
          </p:cNvPr>
          <p:cNvSpPr>
            <a:spLocks noGrp="1"/>
          </p:cNvSpPr>
          <p:nvPr>
            <p:ph type="title"/>
          </p:nvPr>
        </p:nvSpPr>
        <p:spPr/>
        <p:txBody>
          <a:bodyPr/>
          <a:lstStyle/>
          <a:p>
            <a:r>
              <a:rPr lang="en-US" dirty="0"/>
              <a:t>Distributed training: knowledge graph</a:t>
            </a:r>
          </a:p>
        </p:txBody>
      </p:sp>
      <p:sp>
        <p:nvSpPr>
          <p:cNvPr id="4" name="TextBox 3">
            <a:extLst>
              <a:ext uri="{FF2B5EF4-FFF2-40B4-BE49-F238E27FC236}">
                <a16:creationId xmlns:a16="http://schemas.microsoft.com/office/drawing/2014/main" id="{8B405FD6-3DC2-CD44-96DF-02BD5C0ADA33}"/>
              </a:ext>
            </a:extLst>
          </p:cNvPr>
          <p:cNvSpPr txBox="1"/>
          <p:nvPr/>
        </p:nvSpPr>
        <p:spPr>
          <a:xfrm>
            <a:off x="7019019" y="3446813"/>
            <a:ext cx="4913717" cy="646331"/>
          </a:xfrm>
          <a:prstGeom prst="rect">
            <a:avLst/>
          </a:prstGeom>
          <a:noFill/>
        </p:spPr>
        <p:txBody>
          <a:bodyPr wrap="none" rtlCol="0">
            <a:spAutoFit/>
          </a:bodyPr>
          <a:lstStyle/>
          <a:p>
            <a:r>
              <a:rPr lang="en-US" dirty="0"/>
              <a:t>Full Freebase (86M nodes, 338M edges)</a:t>
            </a:r>
          </a:p>
          <a:p>
            <a:r>
              <a:rPr lang="en-US" dirty="0"/>
              <a:t>Testbed: x1.32xlarge instance, 128 vCPU, 2TB RAM</a:t>
            </a:r>
          </a:p>
        </p:txBody>
      </p:sp>
      <p:pic>
        <p:nvPicPr>
          <p:cNvPr id="2054" name="Picture 6">
            <a:extLst>
              <a:ext uri="{FF2B5EF4-FFF2-40B4-BE49-F238E27FC236}">
                <a16:creationId xmlns:a16="http://schemas.microsoft.com/office/drawing/2014/main" id="{786A964C-CCD5-8340-A206-AB87F99ED3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802" y="1508166"/>
            <a:ext cx="6436217" cy="4257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15707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3F36E-ECE3-D64A-BA94-B36724EF878E}"/>
              </a:ext>
            </a:extLst>
          </p:cNvPr>
          <p:cNvSpPr>
            <a:spLocks noGrp="1"/>
          </p:cNvSpPr>
          <p:nvPr>
            <p:ph type="title"/>
          </p:nvPr>
        </p:nvSpPr>
        <p:spPr/>
        <p:txBody>
          <a:bodyPr/>
          <a:lstStyle/>
          <a:p>
            <a:r>
              <a:rPr lang="en-US" dirty="0"/>
              <a:t>Distributed training: GCN (preliminary results)</a:t>
            </a:r>
          </a:p>
        </p:txBody>
      </p:sp>
      <p:pic>
        <p:nvPicPr>
          <p:cNvPr id="6146" name="Picture 2" descr="image">
            <a:extLst>
              <a:ext uri="{FF2B5EF4-FFF2-40B4-BE49-F238E27FC236}">
                <a16:creationId xmlns:a16="http://schemas.microsoft.com/office/drawing/2014/main" id="{651E8E2A-2B2C-4743-B6FE-D637C51D6D0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07572" y="1858934"/>
            <a:ext cx="6973729" cy="404432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795D80E-3872-0940-8D75-9837DFE49EFB}"/>
              </a:ext>
            </a:extLst>
          </p:cNvPr>
          <p:cNvSpPr txBox="1"/>
          <p:nvPr/>
        </p:nvSpPr>
        <p:spPr>
          <a:xfrm>
            <a:off x="7457703" y="3881097"/>
            <a:ext cx="4852034" cy="1015663"/>
          </a:xfrm>
          <a:prstGeom prst="rect">
            <a:avLst/>
          </a:prstGeom>
          <a:noFill/>
        </p:spPr>
        <p:txBody>
          <a:bodyPr wrap="none" rtlCol="0">
            <a:spAutoFit/>
          </a:bodyPr>
          <a:lstStyle/>
          <a:p>
            <a:r>
              <a:rPr lang="en-US" sz="2000" dirty="0"/>
              <a:t>Neighbor sampling</a:t>
            </a:r>
          </a:p>
          <a:p>
            <a:r>
              <a:rPr lang="en-US" sz="2000" dirty="0"/>
              <a:t>Data set: Reddit (232K nodes, 114M edges)</a:t>
            </a:r>
          </a:p>
          <a:p>
            <a:r>
              <a:rPr lang="en-US" sz="2000" dirty="0"/>
              <a:t>Testbed: c5n.18x, 100Gb/s network, 72vCPU </a:t>
            </a:r>
          </a:p>
        </p:txBody>
      </p:sp>
    </p:spTree>
    <p:extLst>
      <p:ext uri="{BB962C8B-B14F-4D97-AF65-F5344CB8AC3E}">
        <p14:creationId xmlns:p14="http://schemas.microsoft.com/office/powerpoint/2010/main" val="29871450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BD208-3C35-B34C-98F3-0647201DA5F5}"/>
              </a:ext>
            </a:extLst>
          </p:cNvPr>
          <p:cNvSpPr>
            <a:spLocks noGrp="1"/>
          </p:cNvSpPr>
          <p:nvPr>
            <p:ph type="title"/>
          </p:nvPr>
        </p:nvSpPr>
        <p:spPr/>
        <p:txBody>
          <a:bodyPr/>
          <a:lstStyle/>
          <a:p>
            <a:r>
              <a:rPr lang="en-US" dirty="0"/>
              <a:t>TF backend (experimental)</a:t>
            </a:r>
          </a:p>
        </p:txBody>
      </p:sp>
      <p:pic>
        <p:nvPicPr>
          <p:cNvPr id="4" name="Content Placeholder 3">
            <a:extLst>
              <a:ext uri="{FF2B5EF4-FFF2-40B4-BE49-F238E27FC236}">
                <a16:creationId xmlns:a16="http://schemas.microsoft.com/office/drawing/2014/main" id="{7EFE212A-C32B-A640-91F4-5F5480465C48}"/>
              </a:ext>
            </a:extLst>
          </p:cNvPr>
          <p:cNvPicPr>
            <a:picLocks noGrp="1" noChangeAspect="1"/>
          </p:cNvPicPr>
          <p:nvPr>
            <p:ph idx="1"/>
          </p:nvPr>
        </p:nvPicPr>
        <p:blipFill>
          <a:blip r:embed="rId3"/>
          <a:stretch>
            <a:fillRect/>
          </a:stretch>
        </p:blipFill>
        <p:spPr>
          <a:xfrm>
            <a:off x="1443865" y="1690688"/>
            <a:ext cx="6868278" cy="4223991"/>
          </a:xfrm>
          <a:prstGeom prst="rect">
            <a:avLst/>
          </a:prstGeom>
        </p:spPr>
      </p:pic>
      <p:sp>
        <p:nvSpPr>
          <p:cNvPr id="5" name="TextBox 4">
            <a:extLst>
              <a:ext uri="{FF2B5EF4-FFF2-40B4-BE49-F238E27FC236}">
                <a16:creationId xmlns:a16="http://schemas.microsoft.com/office/drawing/2014/main" id="{30236104-643F-034D-A49E-42019297C668}"/>
              </a:ext>
            </a:extLst>
          </p:cNvPr>
          <p:cNvSpPr txBox="1"/>
          <p:nvPr/>
        </p:nvSpPr>
        <p:spPr>
          <a:xfrm>
            <a:off x="8573984" y="3802683"/>
            <a:ext cx="1832553" cy="646331"/>
          </a:xfrm>
          <a:prstGeom prst="rect">
            <a:avLst/>
          </a:prstGeom>
          <a:noFill/>
        </p:spPr>
        <p:txBody>
          <a:bodyPr wrap="none" rtlCol="0">
            <a:spAutoFit/>
          </a:bodyPr>
          <a:lstStyle/>
          <a:p>
            <a:r>
              <a:rPr lang="en-US" dirty="0"/>
              <a:t>Vanilla TF (TF 1.0)</a:t>
            </a:r>
          </a:p>
          <a:p>
            <a:r>
              <a:rPr lang="en-US" dirty="0"/>
              <a:t>DGL + TF (TF 2.0)</a:t>
            </a:r>
          </a:p>
        </p:txBody>
      </p:sp>
    </p:spTree>
    <p:extLst>
      <p:ext uri="{BB962C8B-B14F-4D97-AF65-F5344CB8AC3E}">
        <p14:creationId xmlns:p14="http://schemas.microsoft.com/office/powerpoint/2010/main" val="25317093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ECB89D1-D668-5A4B-8ECD-45622FBB8323}"/>
              </a:ext>
            </a:extLst>
          </p:cNvPr>
          <p:cNvSpPr>
            <a:spLocks noGrp="1"/>
          </p:cNvSpPr>
          <p:nvPr>
            <p:ph type="title"/>
          </p:nvPr>
        </p:nvSpPr>
        <p:spPr/>
        <p:txBody>
          <a:bodyPr/>
          <a:lstStyle/>
          <a:p>
            <a:r>
              <a:rPr lang="en-US" dirty="0"/>
              <a:t>Seeing the world from the lens of graphs</a:t>
            </a:r>
          </a:p>
        </p:txBody>
      </p:sp>
      <p:sp>
        <p:nvSpPr>
          <p:cNvPr id="5" name="Content Placeholder 4">
            <a:extLst>
              <a:ext uri="{FF2B5EF4-FFF2-40B4-BE49-F238E27FC236}">
                <a16:creationId xmlns:a16="http://schemas.microsoft.com/office/drawing/2014/main" id="{534B2EC3-B1CB-E847-89FD-64795F331637}"/>
              </a:ext>
            </a:extLst>
          </p:cNvPr>
          <p:cNvSpPr>
            <a:spLocks noGrp="1"/>
          </p:cNvSpPr>
          <p:nvPr>
            <p:ph idx="1"/>
          </p:nvPr>
        </p:nvSpPr>
        <p:spPr>
          <a:xfrm>
            <a:off x="3673366" y="1971304"/>
            <a:ext cx="4021844" cy="759677"/>
          </a:xfrm>
        </p:spPr>
        <p:txBody>
          <a:bodyPr>
            <a:normAutofit fontScale="85000" lnSpcReduction="10000"/>
          </a:bodyPr>
          <a:lstStyle/>
          <a:p>
            <a:pPr marL="0" indent="0" algn="ctr">
              <a:buNone/>
            </a:pPr>
            <a:r>
              <a:rPr lang="en-US" sz="2400" dirty="0"/>
              <a:t>Small graphs produced every second </a:t>
            </a:r>
            <a:br>
              <a:rPr lang="en-US" sz="2400" dirty="0"/>
            </a:br>
            <a:r>
              <a:rPr lang="en-US" sz="2400" dirty="0"/>
              <a:t>(e.g. sentences and images</a:t>
            </a:r>
            <a:r>
              <a:rPr lang="en-US" sz="1800" dirty="0"/>
              <a:t>)</a:t>
            </a:r>
          </a:p>
        </p:txBody>
      </p:sp>
      <p:grpSp>
        <p:nvGrpSpPr>
          <p:cNvPr id="8" name="Group 7">
            <a:extLst>
              <a:ext uri="{FF2B5EF4-FFF2-40B4-BE49-F238E27FC236}">
                <a16:creationId xmlns:a16="http://schemas.microsoft.com/office/drawing/2014/main" id="{FE5FDF81-B3F5-5A4D-A67D-21409260A85E}"/>
              </a:ext>
            </a:extLst>
          </p:cNvPr>
          <p:cNvGrpSpPr/>
          <p:nvPr/>
        </p:nvGrpSpPr>
        <p:grpSpPr>
          <a:xfrm>
            <a:off x="1242839" y="2507557"/>
            <a:ext cx="1588948" cy="3627540"/>
            <a:chOff x="1721811" y="2816772"/>
            <a:chExt cx="1588948" cy="3627540"/>
          </a:xfrm>
        </p:grpSpPr>
        <p:sp>
          <p:nvSpPr>
            <p:cNvPr id="2" name="Right Triangle 1">
              <a:extLst>
                <a:ext uri="{FF2B5EF4-FFF2-40B4-BE49-F238E27FC236}">
                  <a16:creationId xmlns:a16="http://schemas.microsoft.com/office/drawing/2014/main" id="{CC9CA587-A0D6-C242-86D3-DB7334521E4E}"/>
                </a:ext>
              </a:extLst>
            </p:cNvPr>
            <p:cNvSpPr/>
            <p:nvPr/>
          </p:nvSpPr>
          <p:spPr>
            <a:xfrm>
              <a:off x="2501462" y="2816772"/>
              <a:ext cx="809297" cy="3163614"/>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75A5FAA-B75F-234E-A675-E8AABA8EA93F}"/>
                </a:ext>
              </a:extLst>
            </p:cNvPr>
            <p:cNvSpPr txBox="1"/>
            <p:nvPr/>
          </p:nvSpPr>
          <p:spPr>
            <a:xfrm>
              <a:off x="1721811" y="6074980"/>
              <a:ext cx="1582164" cy="369332"/>
            </a:xfrm>
            <a:prstGeom prst="rect">
              <a:avLst/>
            </a:prstGeom>
            <a:noFill/>
          </p:spPr>
          <p:txBody>
            <a:bodyPr wrap="none" rtlCol="0">
              <a:spAutoFit/>
            </a:bodyPr>
            <a:lstStyle/>
            <a:p>
              <a:r>
                <a:rPr lang="en-US" dirty="0"/>
                <a:t>log(Graph size)</a:t>
              </a:r>
            </a:p>
          </p:txBody>
        </p:sp>
      </p:grpSp>
      <p:grpSp>
        <p:nvGrpSpPr>
          <p:cNvPr id="9" name="Group 8">
            <a:extLst>
              <a:ext uri="{FF2B5EF4-FFF2-40B4-BE49-F238E27FC236}">
                <a16:creationId xmlns:a16="http://schemas.microsoft.com/office/drawing/2014/main" id="{D5A00E56-2EB2-5645-81EE-649802233460}"/>
              </a:ext>
            </a:extLst>
          </p:cNvPr>
          <p:cNvGrpSpPr/>
          <p:nvPr/>
        </p:nvGrpSpPr>
        <p:grpSpPr>
          <a:xfrm>
            <a:off x="8057817" y="2043631"/>
            <a:ext cx="2958374" cy="3627540"/>
            <a:chOff x="2666057" y="2352846"/>
            <a:chExt cx="2958374" cy="3627540"/>
          </a:xfrm>
        </p:grpSpPr>
        <p:sp>
          <p:nvSpPr>
            <p:cNvPr id="6" name="Right Triangle 5">
              <a:extLst>
                <a:ext uri="{FF2B5EF4-FFF2-40B4-BE49-F238E27FC236}">
                  <a16:creationId xmlns:a16="http://schemas.microsoft.com/office/drawing/2014/main" id="{661B6A5C-D5BC-EA46-A08E-BF022DC3A816}"/>
                </a:ext>
              </a:extLst>
            </p:cNvPr>
            <p:cNvSpPr/>
            <p:nvPr/>
          </p:nvSpPr>
          <p:spPr>
            <a:xfrm flipH="1" flipV="1">
              <a:off x="3221421" y="2816772"/>
              <a:ext cx="809297" cy="3163614"/>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5D5A084-2C2D-A240-9137-262AE2C76CF2}"/>
                </a:ext>
              </a:extLst>
            </p:cNvPr>
            <p:cNvSpPr/>
            <p:nvPr/>
          </p:nvSpPr>
          <p:spPr>
            <a:xfrm>
              <a:off x="2666057" y="2352846"/>
              <a:ext cx="2958374" cy="369332"/>
            </a:xfrm>
            <a:prstGeom prst="rect">
              <a:avLst/>
            </a:prstGeom>
          </p:spPr>
          <p:txBody>
            <a:bodyPr wrap="none">
              <a:spAutoFit/>
            </a:bodyPr>
            <a:lstStyle/>
            <a:p>
              <a:r>
                <a:rPr lang="en-US" dirty="0"/>
                <a:t>log(# Graphs created/second)</a:t>
              </a:r>
            </a:p>
          </p:txBody>
        </p:sp>
      </p:grpSp>
      <p:sp>
        <p:nvSpPr>
          <p:cNvPr id="10" name="Content Placeholder 4">
            <a:extLst>
              <a:ext uri="{FF2B5EF4-FFF2-40B4-BE49-F238E27FC236}">
                <a16:creationId xmlns:a16="http://schemas.microsoft.com/office/drawing/2014/main" id="{CD67FC7D-6610-F449-AE01-69971B3805AB}"/>
              </a:ext>
            </a:extLst>
          </p:cNvPr>
          <p:cNvSpPr txBox="1">
            <a:spLocks/>
          </p:cNvSpPr>
          <p:nvPr/>
        </p:nvSpPr>
        <p:spPr>
          <a:xfrm>
            <a:off x="3194394" y="5173025"/>
            <a:ext cx="4979788" cy="462456"/>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ctr">
              <a:buNone/>
            </a:pPr>
            <a:r>
              <a:rPr lang="en-US" sz="2000" dirty="0"/>
              <a:t>Several giant graphs changes every second </a:t>
            </a:r>
          </a:p>
          <a:p>
            <a:pPr marL="0" indent="0" algn="ctr">
              <a:buNone/>
            </a:pPr>
            <a:r>
              <a:rPr lang="en-US" sz="2000" dirty="0"/>
              <a:t>(e.g. knowledge graph, social networks)</a:t>
            </a:r>
          </a:p>
        </p:txBody>
      </p:sp>
      <p:grpSp>
        <p:nvGrpSpPr>
          <p:cNvPr id="27" name="Group 26">
            <a:extLst>
              <a:ext uri="{FF2B5EF4-FFF2-40B4-BE49-F238E27FC236}">
                <a16:creationId xmlns:a16="http://schemas.microsoft.com/office/drawing/2014/main" id="{EBC64681-3A17-A040-8908-53CA9148E720}"/>
              </a:ext>
            </a:extLst>
          </p:cNvPr>
          <p:cNvGrpSpPr/>
          <p:nvPr/>
        </p:nvGrpSpPr>
        <p:grpSpPr>
          <a:xfrm>
            <a:off x="4964584" y="2730981"/>
            <a:ext cx="1515800" cy="2442044"/>
            <a:chOff x="4964584" y="2730981"/>
            <a:chExt cx="1515800" cy="2442044"/>
          </a:xfrm>
        </p:grpSpPr>
        <p:cxnSp>
          <p:nvCxnSpPr>
            <p:cNvPr id="15" name="Straight Arrow Connector 14">
              <a:extLst>
                <a:ext uri="{FF2B5EF4-FFF2-40B4-BE49-F238E27FC236}">
                  <a16:creationId xmlns:a16="http://schemas.microsoft.com/office/drawing/2014/main" id="{695685DF-4512-774F-80CE-52231E881CE3}"/>
                </a:ext>
              </a:extLst>
            </p:cNvPr>
            <p:cNvCxnSpPr>
              <a:cxnSpLocks/>
              <a:stCxn id="10" idx="0"/>
              <a:endCxn id="5" idx="2"/>
            </p:cNvCxnSpPr>
            <p:nvPr/>
          </p:nvCxnSpPr>
          <p:spPr>
            <a:xfrm flipV="1">
              <a:off x="5684288" y="2730981"/>
              <a:ext cx="0" cy="2442044"/>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sp>
          <p:nvSpPr>
            <p:cNvPr id="19" name="TextBox 18">
              <a:extLst>
                <a:ext uri="{FF2B5EF4-FFF2-40B4-BE49-F238E27FC236}">
                  <a16:creationId xmlns:a16="http://schemas.microsoft.com/office/drawing/2014/main" id="{7BD1005C-8BE4-054B-AA9E-CD201F353D73}"/>
                </a:ext>
              </a:extLst>
            </p:cNvPr>
            <p:cNvSpPr txBox="1"/>
            <p:nvPr/>
          </p:nvSpPr>
          <p:spPr>
            <a:xfrm>
              <a:off x="4964584" y="3628183"/>
              <a:ext cx="1515800" cy="523220"/>
            </a:xfrm>
            <a:prstGeom prst="rect">
              <a:avLst/>
            </a:prstGeom>
            <a:solidFill>
              <a:schemeClr val="bg1">
                <a:lumMod val="75000"/>
              </a:schemeClr>
            </a:solidFill>
            <a:ln>
              <a:solidFill>
                <a:schemeClr val="bg1">
                  <a:lumMod val="95000"/>
                </a:schemeClr>
              </a:solidFill>
            </a:ln>
          </p:spPr>
          <p:style>
            <a:lnRef idx="2">
              <a:schemeClr val="dk1"/>
            </a:lnRef>
            <a:fillRef idx="1">
              <a:schemeClr val="lt1"/>
            </a:fillRef>
            <a:effectRef idx="0">
              <a:schemeClr val="dk1"/>
            </a:effectRef>
            <a:fontRef idx="minor">
              <a:schemeClr val="dk1"/>
            </a:fontRef>
          </p:style>
          <p:txBody>
            <a:bodyPr wrap="none" rtlCol="0">
              <a:spAutoFit/>
            </a:bodyPr>
            <a:lstStyle/>
            <a:p>
              <a:r>
                <a:rPr lang="en-US" sz="2800" dirty="0"/>
                <a:t>Strong AI</a:t>
              </a:r>
            </a:p>
          </p:txBody>
        </p:sp>
      </p:grpSp>
    </p:spTree>
    <p:extLst>
      <p:ext uri="{BB962C8B-B14F-4D97-AF65-F5344CB8AC3E}">
        <p14:creationId xmlns:p14="http://schemas.microsoft.com/office/powerpoint/2010/main" val="4214961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DGL meta-objective &amp; architecture</a:t>
            </a:r>
            <a:endParaRPr lang="zh-CN" altLang="en-US" dirty="0"/>
          </a:p>
        </p:txBody>
      </p:sp>
      <p:sp>
        <p:nvSpPr>
          <p:cNvPr id="3" name="灯片编号占位符 2"/>
          <p:cNvSpPr>
            <a:spLocks noGrp="1"/>
          </p:cNvSpPr>
          <p:nvPr>
            <p:ph type="sldNum" sz="quarter" idx="12"/>
          </p:nvPr>
        </p:nvSpPr>
        <p:spPr/>
        <p:txBody>
          <a:bodyPr/>
          <a:lstStyle/>
          <a:p>
            <a:fld id="{1AAE0525-DE7A-4142-A82D-67913CCD1BA1}" type="slidenum">
              <a:rPr lang="zh-CN" altLang="en-US" smtClean="0"/>
              <a:t>3</a:t>
            </a:fld>
            <a:endParaRPr lang="zh-CN" altLang="en-US"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8215" y="1514475"/>
            <a:ext cx="5046133" cy="497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ontent Placeholder 4">
            <a:extLst>
              <a:ext uri="{FF2B5EF4-FFF2-40B4-BE49-F238E27FC236}">
                <a16:creationId xmlns:a16="http://schemas.microsoft.com/office/drawing/2014/main" id="{9D1AF48B-E271-7A49-8EBF-AD9522EC00DD}"/>
              </a:ext>
            </a:extLst>
          </p:cNvPr>
          <p:cNvSpPr>
            <a:spLocks noGrp="1"/>
          </p:cNvSpPr>
          <p:nvPr>
            <p:ph idx="1"/>
          </p:nvPr>
        </p:nvSpPr>
        <p:spPr>
          <a:xfrm>
            <a:off x="501520" y="1690688"/>
            <a:ext cx="6307243" cy="4005549"/>
          </a:xfrm>
        </p:spPr>
        <p:txBody>
          <a:bodyPr>
            <a:normAutofit/>
          </a:bodyPr>
          <a:lstStyle/>
          <a:p>
            <a:r>
              <a:rPr lang="en-US" altLang="zh-CN" dirty="0"/>
              <a:t>Forward and backward compatible</a:t>
            </a:r>
          </a:p>
          <a:p>
            <a:pPr lvl="1"/>
            <a:r>
              <a:rPr lang="en-US" altLang="zh-CN" sz="3600" b="1" i="1" dirty="0">
                <a:solidFill>
                  <a:srgbClr val="FF0000"/>
                </a:solidFill>
              </a:rPr>
              <a:t>Forward</a:t>
            </a:r>
            <a:r>
              <a:rPr lang="en-US" altLang="zh-CN" dirty="0"/>
              <a:t>: easy to develop new models</a:t>
            </a:r>
          </a:p>
          <a:p>
            <a:pPr lvl="1"/>
            <a:r>
              <a:rPr lang="en-US" altLang="zh-CN" sz="3200" b="1" i="1" dirty="0">
                <a:solidFill>
                  <a:srgbClr val="FF0000"/>
                </a:solidFill>
              </a:rPr>
              <a:t>Backward</a:t>
            </a:r>
            <a:r>
              <a:rPr lang="en-US" altLang="zh-CN" dirty="0"/>
              <a:t>: seamless integration with existing frameworks (</a:t>
            </a:r>
            <a:r>
              <a:rPr lang="en-US" altLang="zh-CN" dirty="0" err="1"/>
              <a:t>MXNet</a:t>
            </a:r>
            <a:r>
              <a:rPr lang="en-US" altLang="zh-CN" dirty="0"/>
              <a:t>/</a:t>
            </a:r>
            <a:r>
              <a:rPr lang="en-US" altLang="zh-CN" dirty="0" err="1"/>
              <a:t>Pytorch</a:t>
            </a:r>
            <a:r>
              <a:rPr lang="en-US" altLang="zh-CN" dirty="0"/>
              <a:t>/</a:t>
            </a:r>
            <a:r>
              <a:rPr lang="en-US" altLang="zh-CN" dirty="0" err="1"/>
              <a:t>Tensorflow</a:t>
            </a:r>
            <a:r>
              <a:rPr lang="en-US" altLang="zh-CN" dirty="0"/>
              <a:t>)</a:t>
            </a:r>
          </a:p>
          <a:p>
            <a:pPr marL="0" indent="0">
              <a:buNone/>
            </a:pPr>
            <a:endParaRPr lang="en-US" sz="1800" dirty="0"/>
          </a:p>
          <a:p>
            <a:r>
              <a:rPr lang="en-US" altLang="zh-CN" sz="3600" b="1" dirty="0"/>
              <a:t>Fast</a:t>
            </a:r>
            <a:r>
              <a:rPr lang="en-US" altLang="zh-CN" sz="3600" dirty="0"/>
              <a:t> and </a:t>
            </a:r>
            <a:r>
              <a:rPr lang="en-US" altLang="zh-CN" sz="3600" b="1" dirty="0"/>
              <a:t>Scalable</a:t>
            </a:r>
            <a:endParaRPr lang="en-US" b="1" dirty="0"/>
          </a:p>
        </p:txBody>
      </p:sp>
    </p:spTree>
    <p:extLst>
      <p:ext uri="{BB962C8B-B14F-4D97-AF65-F5344CB8AC3E}">
        <p14:creationId xmlns:p14="http://schemas.microsoft.com/office/powerpoint/2010/main" val="3389578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blinds(horizontal)">
                                      <p:cBhvr>
                                        <p:cTn id="10" dur="500"/>
                                        <p:tgtEl>
                                          <p:spTgt spid="5">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blinds(horizontal)">
                                      <p:cBhvr>
                                        <p:cTn id="13" dur="500"/>
                                        <p:tgtEl>
                                          <p:spTgt spid="5">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17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blinds(horizontal)">
                                      <p:cBhvr>
                                        <p:cTn id="2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D5BC3-BFDE-164B-A849-FAFDFE1D5E7A}"/>
              </a:ext>
            </a:extLst>
          </p:cNvPr>
          <p:cNvSpPr>
            <a:spLocks noGrp="1"/>
          </p:cNvSpPr>
          <p:nvPr>
            <p:ph type="title"/>
          </p:nvPr>
        </p:nvSpPr>
        <p:spPr/>
        <p:txBody>
          <a:bodyPr>
            <a:normAutofit/>
          </a:bodyPr>
          <a:lstStyle/>
          <a:p>
            <a:r>
              <a:rPr lang="en-US" dirty="0" err="1"/>
              <a:t>Transfomer</a:t>
            </a:r>
            <a:r>
              <a:rPr lang="en-US" dirty="0"/>
              <a:t> is GAT (over a complete graph)</a:t>
            </a:r>
          </a:p>
        </p:txBody>
      </p:sp>
      <p:sp>
        <p:nvSpPr>
          <p:cNvPr id="3" name="Text Placeholder 2">
            <a:extLst>
              <a:ext uri="{FF2B5EF4-FFF2-40B4-BE49-F238E27FC236}">
                <a16:creationId xmlns:a16="http://schemas.microsoft.com/office/drawing/2014/main" id="{728F4A58-C62F-364E-BBB1-568B26B12843}"/>
              </a:ext>
            </a:extLst>
          </p:cNvPr>
          <p:cNvSpPr>
            <a:spLocks noGrp="1"/>
          </p:cNvSpPr>
          <p:nvPr>
            <p:ph type="body" idx="1"/>
          </p:nvPr>
        </p:nvSpPr>
        <p:spPr/>
        <p:txBody>
          <a:bodyPr/>
          <a:lstStyle/>
          <a:p>
            <a:endParaRPr lang="en-US" dirty="0"/>
          </a:p>
        </p:txBody>
      </p:sp>
      <p:pic>
        <p:nvPicPr>
          <p:cNvPr id="8" name="Picture 7">
            <a:extLst>
              <a:ext uri="{FF2B5EF4-FFF2-40B4-BE49-F238E27FC236}">
                <a16:creationId xmlns:a16="http://schemas.microsoft.com/office/drawing/2014/main" id="{27A759FC-C13F-D246-9BDE-2D1633960839}"/>
              </a:ext>
            </a:extLst>
          </p:cNvPr>
          <p:cNvPicPr>
            <a:picLocks noChangeAspect="1"/>
          </p:cNvPicPr>
          <p:nvPr/>
        </p:nvPicPr>
        <p:blipFill>
          <a:blip r:embed="rId2"/>
          <a:stretch>
            <a:fillRect/>
          </a:stretch>
        </p:blipFill>
        <p:spPr>
          <a:xfrm>
            <a:off x="365760" y="1201435"/>
            <a:ext cx="6143970" cy="3071985"/>
          </a:xfrm>
          <a:prstGeom prst="rect">
            <a:avLst/>
          </a:prstGeom>
        </p:spPr>
      </p:pic>
      <p:pic>
        <p:nvPicPr>
          <p:cNvPr id="9" name="Picture 8">
            <a:extLst>
              <a:ext uri="{FF2B5EF4-FFF2-40B4-BE49-F238E27FC236}">
                <a16:creationId xmlns:a16="http://schemas.microsoft.com/office/drawing/2014/main" id="{7DD2C39B-6252-C441-85AF-7E7A49B90DAF}"/>
              </a:ext>
            </a:extLst>
          </p:cNvPr>
          <p:cNvPicPr>
            <a:picLocks noChangeAspect="1"/>
          </p:cNvPicPr>
          <p:nvPr/>
        </p:nvPicPr>
        <p:blipFill>
          <a:blip r:embed="rId3"/>
          <a:stretch>
            <a:fillRect/>
          </a:stretch>
        </p:blipFill>
        <p:spPr>
          <a:xfrm>
            <a:off x="6309361" y="1352210"/>
            <a:ext cx="5195256" cy="3117154"/>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813550B0-F836-3745-8EE8-5D8205CBDA9F}"/>
                  </a:ext>
                </a:extLst>
              </p:cNvPr>
              <p:cNvSpPr txBox="1"/>
              <p:nvPr/>
            </p:nvSpPr>
            <p:spPr>
              <a:xfrm>
                <a:off x="933061" y="4591934"/>
                <a:ext cx="2149306" cy="646331"/>
              </a:xfrm>
              <a:prstGeom prst="rect">
                <a:avLst/>
              </a:prstGeom>
              <a:noFill/>
            </p:spPr>
            <p:txBody>
              <a:bodyPr wrap="none" rtlCol="0">
                <a:spAutoFit/>
              </a:bodyPr>
              <a:lstStyle/>
              <a:p>
                <a:r>
                  <a:rPr lang="en-US" dirty="0"/>
                  <a:t>Transformer:</a:t>
                </a:r>
              </a:p>
              <a:p>
                <a:r>
                  <a:rPr lang="en-US" dirty="0"/>
                  <a:t>- </a:t>
                </a:r>
                <a14:m>
                  <m:oMath xmlns:m="http://schemas.openxmlformats.org/officeDocument/2006/math">
                    <m:r>
                      <a:rPr lang="en-US" b="0" i="1" smtClean="0">
                        <a:latin typeface="Cambria Math" panose="02040503050406030204" pitchFamily="18" charset="0"/>
                      </a:rPr>
                      <m:t>𝑂</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𝑛</m:t>
                        </m:r>
                      </m:e>
                      <m:sup>
                        <m:r>
                          <a:rPr lang="en-US" b="0" i="1" smtClean="0">
                            <a:latin typeface="Cambria Math" panose="02040503050406030204" pitchFamily="18" charset="0"/>
                          </a:rPr>
                          <m:t>2</m:t>
                        </m:r>
                      </m:sup>
                    </m:sSup>
                    <m:r>
                      <a:rPr lang="en-US" b="0" i="1" smtClean="0">
                        <a:latin typeface="Cambria Math" panose="02040503050406030204" pitchFamily="18" charset="0"/>
                      </a:rPr>
                      <m:t>)</m:t>
                    </m:r>
                  </m:oMath>
                </a14:m>
                <a:r>
                  <a:rPr lang="en-US" dirty="0"/>
                  <a:t>: data hungry</a:t>
                </a:r>
              </a:p>
            </p:txBody>
          </p:sp>
        </mc:Choice>
        <mc:Fallback xmlns="">
          <p:sp>
            <p:nvSpPr>
              <p:cNvPr id="10" name="TextBox 9">
                <a:extLst>
                  <a:ext uri="{FF2B5EF4-FFF2-40B4-BE49-F238E27FC236}">
                    <a16:creationId xmlns:a16="http://schemas.microsoft.com/office/drawing/2014/main" id="{813550B0-F836-3745-8EE8-5D8205CBDA9F}"/>
                  </a:ext>
                </a:extLst>
              </p:cNvPr>
              <p:cNvSpPr txBox="1">
                <a:spLocks noRot="1" noChangeAspect="1" noMove="1" noResize="1" noEditPoints="1" noAdjustHandles="1" noChangeArrowheads="1" noChangeShapeType="1" noTextEdit="1"/>
              </p:cNvSpPr>
              <p:nvPr/>
            </p:nvSpPr>
            <p:spPr>
              <a:xfrm>
                <a:off x="933061" y="4591934"/>
                <a:ext cx="2149306" cy="646331"/>
              </a:xfrm>
              <a:prstGeom prst="rect">
                <a:avLst/>
              </a:prstGeom>
              <a:blipFill>
                <a:blip r:embed="rId4"/>
                <a:stretch>
                  <a:fillRect l="-1754" t="-3922" r="-1170" b="-156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A4E730B5-5333-3F46-8A7A-83320DE9693D}"/>
                  </a:ext>
                </a:extLst>
              </p:cNvPr>
              <p:cNvSpPr txBox="1"/>
              <p:nvPr/>
            </p:nvSpPr>
            <p:spPr>
              <a:xfrm>
                <a:off x="5648130" y="4591934"/>
                <a:ext cx="6101991" cy="923330"/>
              </a:xfrm>
              <a:prstGeom prst="rect">
                <a:avLst/>
              </a:prstGeom>
              <a:noFill/>
            </p:spPr>
            <p:txBody>
              <a:bodyPr wrap="none" rtlCol="0">
                <a:spAutoFit/>
              </a:bodyPr>
              <a:lstStyle/>
              <a:p>
                <a:r>
                  <a:rPr lang="en-US" dirty="0">
                    <a:hlinkClick r:id="rId5"/>
                  </a:rPr>
                  <a:t>Star-Transformer</a:t>
                </a:r>
                <a:r>
                  <a:rPr lang="en-US" dirty="0"/>
                  <a:t> (in NAACL’19)</a:t>
                </a:r>
              </a:p>
              <a:p>
                <a:pPr marL="285750" indent="-285750">
                  <a:buFontTx/>
                  <a:buChar char="-"/>
                </a:pPr>
                <a14:m>
                  <m:oMath xmlns:m="http://schemas.openxmlformats.org/officeDocument/2006/math">
                    <m:r>
                      <a:rPr lang="en-US" b="0" i="1" smtClean="0">
                        <a:latin typeface="Cambria Math" panose="02040503050406030204" pitchFamily="18" charset="0"/>
                      </a:rPr>
                      <m:t>𝑂</m:t>
                    </m:r>
                    <m:r>
                      <a:rPr lang="en-US" b="0" i="1" smtClean="0">
                        <a:latin typeface="Cambria Math" panose="02040503050406030204" pitchFamily="18" charset="0"/>
                      </a:rPr>
                      <m:t>(</m:t>
                    </m:r>
                    <m:r>
                      <a:rPr lang="en-US" b="0" i="1" smtClean="0">
                        <a:latin typeface="Cambria Math" panose="02040503050406030204" pitchFamily="18" charset="0"/>
                      </a:rPr>
                      <m:t>𝑛</m:t>
                    </m:r>
                    <m:r>
                      <a:rPr lang="en-US" b="0" i="1" smtClean="0">
                        <a:latin typeface="Cambria Math" panose="02040503050406030204" pitchFamily="18" charset="0"/>
                      </a:rPr>
                      <m:t>)</m:t>
                    </m:r>
                  </m:oMath>
                </a14:m>
                <a:r>
                  <a:rPr lang="en-US" dirty="0"/>
                  <a:t>: much less data hungry</a:t>
                </a:r>
              </a:p>
              <a:p>
                <a:pPr marL="285750" indent="-285750">
                  <a:buFontTx/>
                  <a:buChar char="-"/>
                </a:pPr>
                <a:r>
                  <a:rPr lang="en-US" dirty="0"/>
                  <a:t>Leverages </a:t>
                </a:r>
                <a:r>
                  <a:rPr lang="en-US" dirty="0" err="1"/>
                  <a:t>ngram</a:t>
                </a:r>
                <a:r>
                  <a:rPr lang="en-US" dirty="0"/>
                  <a:t> prior, but has issues with long dependency</a:t>
                </a:r>
              </a:p>
            </p:txBody>
          </p:sp>
        </mc:Choice>
        <mc:Fallback xmlns="">
          <p:sp>
            <p:nvSpPr>
              <p:cNvPr id="11" name="TextBox 10">
                <a:extLst>
                  <a:ext uri="{FF2B5EF4-FFF2-40B4-BE49-F238E27FC236}">
                    <a16:creationId xmlns:a16="http://schemas.microsoft.com/office/drawing/2014/main" id="{A4E730B5-5333-3F46-8A7A-83320DE9693D}"/>
                  </a:ext>
                </a:extLst>
              </p:cNvPr>
              <p:cNvSpPr txBox="1">
                <a:spLocks noRot="1" noChangeAspect="1" noMove="1" noResize="1" noEditPoints="1" noAdjustHandles="1" noChangeArrowheads="1" noChangeShapeType="1" noTextEdit="1"/>
              </p:cNvSpPr>
              <p:nvPr/>
            </p:nvSpPr>
            <p:spPr>
              <a:xfrm>
                <a:off x="5648130" y="4591934"/>
                <a:ext cx="6101991" cy="923330"/>
              </a:xfrm>
              <a:prstGeom prst="rect">
                <a:avLst/>
              </a:prstGeom>
              <a:blipFill>
                <a:blip r:embed="rId6"/>
                <a:stretch>
                  <a:fillRect l="-832" t="-2740" b="-95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FE0CC1DC-20D5-1C41-87B5-9DD5C95E7EBE}"/>
                  </a:ext>
                </a:extLst>
              </p:cNvPr>
              <p:cNvSpPr txBox="1"/>
              <p:nvPr/>
            </p:nvSpPr>
            <p:spPr>
              <a:xfrm>
                <a:off x="2804998" y="5741447"/>
                <a:ext cx="3862981" cy="923330"/>
              </a:xfrm>
              <a:prstGeom prst="rect">
                <a:avLst/>
              </a:prstGeom>
              <a:noFill/>
            </p:spPr>
            <p:txBody>
              <a:bodyPr wrap="none" rtlCol="0">
                <a:spAutoFit/>
              </a:bodyPr>
              <a:lstStyle/>
              <a:p>
                <a:r>
                  <a:rPr lang="en-US" dirty="0">
                    <a:hlinkClick r:id="rId5"/>
                  </a:rPr>
                  <a:t>SegTree-Transformer</a:t>
                </a:r>
                <a:r>
                  <a:rPr lang="en-US" dirty="0"/>
                  <a:t> (in ICLR’19 RLGM)</a:t>
                </a:r>
              </a:p>
              <a:p>
                <a:pPr marL="285750" indent="-285750">
                  <a:buFontTx/>
                  <a:buChar char="-"/>
                </a:pPr>
                <a14:m>
                  <m:oMath xmlns:m="http://schemas.openxmlformats.org/officeDocument/2006/math">
                    <m:r>
                      <a:rPr lang="en-US" b="0" i="1" smtClean="0">
                        <a:latin typeface="Cambria Math" panose="02040503050406030204" pitchFamily="18" charset="0"/>
                      </a:rPr>
                      <m:t>𝑂</m:t>
                    </m:r>
                    <m:r>
                      <a:rPr lang="en-US" b="0" i="1" smtClean="0">
                        <a:latin typeface="Cambria Math" panose="02040503050406030204" pitchFamily="18" charset="0"/>
                      </a:rPr>
                      <m:t>(</m:t>
                    </m:r>
                    <m:r>
                      <a:rPr lang="en-US" b="0" i="1" smtClean="0">
                        <a:latin typeface="Cambria Math" panose="02040503050406030204" pitchFamily="18" charset="0"/>
                      </a:rPr>
                      <m:t>𝑛</m:t>
                    </m:r>
                    <m:r>
                      <m:rPr>
                        <m:sty m:val="p"/>
                      </m:rPr>
                      <a:rPr lang="en-US" b="0" i="1" smtClean="0">
                        <a:latin typeface="Cambria Math" panose="02040503050406030204" pitchFamily="18" charset="0"/>
                      </a:rPr>
                      <m:t>log</m:t>
                    </m:r>
                    <m:r>
                      <a:rPr lang="en-US" b="0" i="1" smtClean="0">
                        <a:latin typeface="Cambria Math" panose="02040503050406030204" pitchFamily="18" charset="0"/>
                      </a:rPr>
                      <m:t> </m:t>
                    </m:r>
                    <m:r>
                      <a:rPr lang="en-US" b="0" i="1" smtClean="0">
                        <a:latin typeface="Cambria Math" panose="02040503050406030204" pitchFamily="18" charset="0"/>
                      </a:rPr>
                      <m:t>𝑛</m:t>
                    </m:r>
                    <m:r>
                      <a:rPr lang="en-US" b="0" i="1" smtClean="0">
                        <a:latin typeface="Cambria Math" panose="02040503050406030204" pitchFamily="18" charset="0"/>
                      </a:rPr>
                      <m:t> )</m:t>
                    </m:r>
                  </m:oMath>
                </a14:m>
                <a:r>
                  <a:rPr lang="en-US" dirty="0"/>
                  <a:t>: less data hungry</a:t>
                </a:r>
              </a:p>
              <a:p>
                <a:pPr marL="285750" indent="-285750">
                  <a:buFontTx/>
                  <a:buChar char="-"/>
                </a:pPr>
                <a:r>
                  <a:rPr lang="en-US" dirty="0"/>
                  <a:t>A good compromise in between</a:t>
                </a:r>
              </a:p>
            </p:txBody>
          </p:sp>
        </mc:Choice>
        <mc:Fallback xmlns="">
          <p:sp>
            <p:nvSpPr>
              <p:cNvPr id="12" name="TextBox 11">
                <a:extLst>
                  <a:ext uri="{FF2B5EF4-FFF2-40B4-BE49-F238E27FC236}">
                    <a16:creationId xmlns:a16="http://schemas.microsoft.com/office/drawing/2014/main" id="{FE0CC1DC-20D5-1C41-87B5-9DD5C95E7EBE}"/>
                  </a:ext>
                </a:extLst>
              </p:cNvPr>
              <p:cNvSpPr txBox="1">
                <a:spLocks noRot="1" noChangeAspect="1" noMove="1" noResize="1" noEditPoints="1" noAdjustHandles="1" noChangeArrowheads="1" noChangeShapeType="1" noTextEdit="1"/>
              </p:cNvSpPr>
              <p:nvPr/>
            </p:nvSpPr>
            <p:spPr>
              <a:xfrm>
                <a:off x="2804998" y="5741447"/>
                <a:ext cx="3862981" cy="923330"/>
              </a:xfrm>
              <a:prstGeom prst="rect">
                <a:avLst/>
              </a:prstGeom>
              <a:blipFill>
                <a:blip r:embed="rId7"/>
                <a:stretch>
                  <a:fillRect l="-1311" t="-2703" r="-328" b="-8108"/>
                </a:stretch>
              </a:blipFill>
            </p:spPr>
            <p:txBody>
              <a:bodyPr/>
              <a:lstStyle/>
              <a:p>
                <a:r>
                  <a:rPr lang="en-US">
                    <a:noFill/>
                  </a:rPr>
                  <a:t> </a:t>
                </a:r>
              </a:p>
            </p:txBody>
          </p:sp>
        </mc:Fallback>
      </mc:AlternateContent>
      <p:pic>
        <p:nvPicPr>
          <p:cNvPr id="13" name="Picture 12">
            <a:extLst>
              <a:ext uri="{FF2B5EF4-FFF2-40B4-BE49-F238E27FC236}">
                <a16:creationId xmlns:a16="http://schemas.microsoft.com/office/drawing/2014/main" id="{AA772C8F-7046-5D4A-B075-0120291C6331}"/>
              </a:ext>
            </a:extLst>
          </p:cNvPr>
          <p:cNvPicPr>
            <a:picLocks noChangeAspect="1"/>
          </p:cNvPicPr>
          <p:nvPr/>
        </p:nvPicPr>
        <p:blipFill>
          <a:blip r:embed="rId8"/>
          <a:stretch>
            <a:fillRect/>
          </a:stretch>
        </p:blipFill>
        <p:spPr>
          <a:xfrm>
            <a:off x="6934295" y="1072456"/>
            <a:ext cx="3529660" cy="5337958"/>
          </a:xfrm>
          <a:prstGeom prst="rect">
            <a:avLst/>
          </a:prstGeom>
        </p:spPr>
      </p:pic>
    </p:spTree>
    <p:extLst>
      <p:ext uri="{BB962C8B-B14F-4D97-AF65-F5344CB8AC3E}">
        <p14:creationId xmlns:p14="http://schemas.microsoft.com/office/powerpoint/2010/main" val="404640446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1258C55-B785-0948-9804-62385C5AA2E9}"/>
              </a:ext>
            </a:extLst>
          </p:cNvPr>
          <p:cNvSpPr>
            <a:spLocks noGrp="1"/>
          </p:cNvSpPr>
          <p:nvPr>
            <p:ph type="title"/>
          </p:nvPr>
        </p:nvSpPr>
        <p:spPr/>
        <p:txBody>
          <a:bodyPr>
            <a:normAutofit/>
          </a:bodyPr>
          <a:lstStyle/>
          <a:p>
            <a:r>
              <a:rPr lang="en-US" altLang="zh-CN" dirty="0"/>
              <a:t>Graph in Natural Language Processing</a:t>
            </a:r>
            <a:endParaRPr lang="en-US" dirty="0"/>
          </a:p>
        </p:txBody>
      </p:sp>
      <p:sp>
        <p:nvSpPr>
          <p:cNvPr id="8" name="Content Placeholder 7">
            <a:extLst>
              <a:ext uri="{FF2B5EF4-FFF2-40B4-BE49-F238E27FC236}">
                <a16:creationId xmlns:a16="http://schemas.microsoft.com/office/drawing/2014/main" id="{3A2B30D3-204F-864B-AAB3-84911D80E865}"/>
              </a:ext>
            </a:extLst>
          </p:cNvPr>
          <p:cNvSpPr>
            <a:spLocks noGrp="1"/>
          </p:cNvSpPr>
          <p:nvPr>
            <p:ph idx="1"/>
          </p:nvPr>
        </p:nvSpPr>
        <p:spPr/>
        <p:txBody>
          <a:bodyPr/>
          <a:lstStyle/>
          <a:p>
            <a:r>
              <a:rPr lang="en-US" altLang="zh-CN" dirty="0"/>
              <a:t>Knowledge Graph to Sentence</a:t>
            </a:r>
          </a:p>
          <a:p>
            <a:pPr lvl="1"/>
            <a:r>
              <a:rPr lang="en-US" dirty="0"/>
              <a:t>Input: a title and knowledge graph</a:t>
            </a:r>
          </a:p>
          <a:p>
            <a:pPr lvl="1"/>
            <a:r>
              <a:rPr lang="en-US" dirty="0"/>
              <a:t>Output: abstract</a:t>
            </a:r>
          </a:p>
        </p:txBody>
      </p:sp>
      <p:sp>
        <p:nvSpPr>
          <p:cNvPr id="6" name="Google Shape;395;p51">
            <a:extLst>
              <a:ext uri="{FF2B5EF4-FFF2-40B4-BE49-F238E27FC236}">
                <a16:creationId xmlns:a16="http://schemas.microsoft.com/office/drawing/2014/main" id="{6661F894-B404-4544-BA7C-3B5D4B2670FD}"/>
              </a:ext>
            </a:extLst>
          </p:cNvPr>
          <p:cNvSpPr txBox="1"/>
          <p:nvPr/>
        </p:nvSpPr>
        <p:spPr>
          <a:xfrm>
            <a:off x="6096000" y="6083301"/>
            <a:ext cx="5830954" cy="457198"/>
          </a:xfrm>
          <a:prstGeom prst="rect">
            <a:avLst/>
          </a:prstGeom>
          <a:noFill/>
          <a:ln>
            <a:noFill/>
          </a:ln>
        </p:spPr>
        <p:txBody>
          <a:bodyPr spcFirstLastPara="1" wrap="square" lIns="68575" tIns="34275" rIns="68575" bIns="34275" anchor="t" anchorCtr="0">
            <a:noAutofit/>
          </a:bodyPr>
          <a:lstStyle/>
          <a:p>
            <a:pPr lvl="0" algn="r"/>
            <a:r>
              <a:rPr lang="en-US" sz="1400" dirty="0">
                <a:solidFill>
                  <a:srgbClr val="7F7F7F"/>
                </a:solidFill>
                <a:latin typeface="Arial"/>
                <a:ea typeface="Arial"/>
                <a:cs typeface="Arial"/>
                <a:sym typeface="Arial"/>
              </a:rPr>
              <a:t>Text Generation from Knowledge Graphs with Graph Transformers</a:t>
            </a:r>
          </a:p>
        </p:txBody>
      </p:sp>
      <p:pic>
        <p:nvPicPr>
          <p:cNvPr id="2" name="Picture 1">
            <a:extLst>
              <a:ext uri="{FF2B5EF4-FFF2-40B4-BE49-F238E27FC236}">
                <a16:creationId xmlns:a16="http://schemas.microsoft.com/office/drawing/2014/main" id="{7579A79E-AE96-604B-BB21-B91975D4E77C}"/>
              </a:ext>
            </a:extLst>
          </p:cNvPr>
          <p:cNvPicPr>
            <a:picLocks noChangeAspect="1"/>
          </p:cNvPicPr>
          <p:nvPr/>
        </p:nvPicPr>
        <p:blipFill>
          <a:blip r:embed="rId2"/>
          <a:stretch>
            <a:fillRect/>
          </a:stretch>
        </p:blipFill>
        <p:spPr>
          <a:xfrm>
            <a:off x="6265275" y="1882478"/>
            <a:ext cx="5492404" cy="3226526"/>
          </a:xfrm>
          <a:prstGeom prst="rect">
            <a:avLst/>
          </a:prstGeom>
        </p:spPr>
      </p:pic>
    </p:spTree>
    <p:extLst>
      <p:ext uri="{BB962C8B-B14F-4D97-AF65-F5344CB8AC3E}">
        <p14:creationId xmlns:p14="http://schemas.microsoft.com/office/powerpoint/2010/main" val="11550028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1258C55-B785-0948-9804-62385C5AA2E9}"/>
              </a:ext>
            </a:extLst>
          </p:cNvPr>
          <p:cNvSpPr>
            <a:spLocks noGrp="1"/>
          </p:cNvSpPr>
          <p:nvPr>
            <p:ph type="title"/>
          </p:nvPr>
        </p:nvSpPr>
        <p:spPr/>
        <p:txBody>
          <a:bodyPr>
            <a:normAutofit/>
          </a:bodyPr>
          <a:lstStyle/>
          <a:p>
            <a:r>
              <a:rPr lang="en-US" altLang="zh-CN" dirty="0"/>
              <a:t>Graph in Natural Language Processing</a:t>
            </a:r>
            <a:endParaRPr lang="en-US" dirty="0"/>
          </a:p>
        </p:txBody>
      </p:sp>
      <p:sp>
        <p:nvSpPr>
          <p:cNvPr id="8" name="Content Placeholder 7">
            <a:extLst>
              <a:ext uri="{FF2B5EF4-FFF2-40B4-BE49-F238E27FC236}">
                <a16:creationId xmlns:a16="http://schemas.microsoft.com/office/drawing/2014/main" id="{3A2B30D3-204F-864B-AAB3-84911D80E865}"/>
              </a:ext>
            </a:extLst>
          </p:cNvPr>
          <p:cNvSpPr>
            <a:spLocks noGrp="1"/>
          </p:cNvSpPr>
          <p:nvPr>
            <p:ph idx="1"/>
          </p:nvPr>
        </p:nvSpPr>
        <p:spPr/>
        <p:txBody>
          <a:bodyPr/>
          <a:lstStyle/>
          <a:p>
            <a:r>
              <a:rPr lang="en-US" altLang="zh-CN" dirty="0" err="1"/>
              <a:t>GraphWriter</a:t>
            </a:r>
            <a:endParaRPr lang="en-US" altLang="zh-CN" dirty="0"/>
          </a:p>
          <a:p>
            <a:pPr lvl="1"/>
            <a:r>
              <a:rPr lang="en-US" dirty="0"/>
              <a:t>Graph</a:t>
            </a:r>
            <a:r>
              <a:rPr lang="zh-CN" altLang="en-US" dirty="0"/>
              <a:t> </a:t>
            </a:r>
            <a:r>
              <a:rPr lang="en-US" altLang="zh-CN" dirty="0"/>
              <a:t>Attention</a:t>
            </a:r>
          </a:p>
          <a:p>
            <a:pPr lvl="1"/>
            <a:r>
              <a:rPr lang="en-US" altLang="zh-CN" dirty="0"/>
              <a:t>Copy</a:t>
            </a:r>
            <a:r>
              <a:rPr lang="zh-CN" altLang="en-US" dirty="0"/>
              <a:t> </a:t>
            </a:r>
            <a:r>
              <a:rPr lang="en-US" altLang="zh-CN" dirty="0"/>
              <a:t>or</a:t>
            </a:r>
            <a:r>
              <a:rPr lang="zh-CN" altLang="en-US" dirty="0"/>
              <a:t> </a:t>
            </a:r>
            <a:r>
              <a:rPr lang="en-US" altLang="zh-CN" dirty="0"/>
              <a:t>vocab</a:t>
            </a:r>
            <a:endParaRPr lang="en-US" dirty="0"/>
          </a:p>
        </p:txBody>
      </p:sp>
      <p:sp>
        <p:nvSpPr>
          <p:cNvPr id="6" name="Google Shape;395;p51">
            <a:extLst>
              <a:ext uri="{FF2B5EF4-FFF2-40B4-BE49-F238E27FC236}">
                <a16:creationId xmlns:a16="http://schemas.microsoft.com/office/drawing/2014/main" id="{6661F894-B404-4544-BA7C-3B5D4B2670FD}"/>
              </a:ext>
            </a:extLst>
          </p:cNvPr>
          <p:cNvSpPr txBox="1"/>
          <p:nvPr/>
        </p:nvSpPr>
        <p:spPr>
          <a:xfrm>
            <a:off x="6096000" y="6083301"/>
            <a:ext cx="5830954" cy="457198"/>
          </a:xfrm>
          <a:prstGeom prst="rect">
            <a:avLst/>
          </a:prstGeom>
          <a:noFill/>
          <a:ln>
            <a:noFill/>
          </a:ln>
        </p:spPr>
        <p:txBody>
          <a:bodyPr spcFirstLastPara="1" wrap="square" lIns="68575" tIns="34275" rIns="68575" bIns="34275" anchor="t" anchorCtr="0">
            <a:noAutofit/>
          </a:bodyPr>
          <a:lstStyle/>
          <a:p>
            <a:pPr lvl="0" algn="r"/>
            <a:r>
              <a:rPr lang="en-US" sz="1400" dirty="0">
                <a:solidFill>
                  <a:srgbClr val="7F7F7F"/>
                </a:solidFill>
                <a:latin typeface="Arial"/>
                <a:ea typeface="Arial"/>
                <a:cs typeface="Arial"/>
                <a:sym typeface="Arial"/>
              </a:rPr>
              <a:t>Text Generation from Knowledge Graphs with Graph Transformers</a:t>
            </a:r>
          </a:p>
        </p:txBody>
      </p:sp>
      <p:pic>
        <p:nvPicPr>
          <p:cNvPr id="3" name="Picture 2">
            <a:extLst>
              <a:ext uri="{FF2B5EF4-FFF2-40B4-BE49-F238E27FC236}">
                <a16:creationId xmlns:a16="http://schemas.microsoft.com/office/drawing/2014/main" id="{9B90AFC3-5E77-4643-8443-F161D563A8B5}"/>
              </a:ext>
            </a:extLst>
          </p:cNvPr>
          <p:cNvPicPr>
            <a:picLocks noChangeAspect="1"/>
          </p:cNvPicPr>
          <p:nvPr/>
        </p:nvPicPr>
        <p:blipFill>
          <a:blip r:embed="rId2"/>
          <a:stretch>
            <a:fillRect/>
          </a:stretch>
        </p:blipFill>
        <p:spPr>
          <a:xfrm>
            <a:off x="7080781" y="1690688"/>
            <a:ext cx="4768695" cy="4351338"/>
          </a:xfrm>
          <a:prstGeom prst="rect">
            <a:avLst/>
          </a:prstGeom>
        </p:spPr>
      </p:pic>
      <p:pic>
        <p:nvPicPr>
          <p:cNvPr id="5" name="Picture 4">
            <a:extLst>
              <a:ext uri="{FF2B5EF4-FFF2-40B4-BE49-F238E27FC236}">
                <a16:creationId xmlns:a16="http://schemas.microsoft.com/office/drawing/2014/main" id="{5F2E8041-329D-A14F-9BCC-B22283CA8B7B}"/>
              </a:ext>
            </a:extLst>
          </p:cNvPr>
          <p:cNvPicPr>
            <a:picLocks noChangeAspect="1"/>
          </p:cNvPicPr>
          <p:nvPr/>
        </p:nvPicPr>
        <p:blipFill>
          <a:blip r:embed="rId3"/>
          <a:stretch>
            <a:fillRect/>
          </a:stretch>
        </p:blipFill>
        <p:spPr>
          <a:xfrm>
            <a:off x="3643439" y="1546224"/>
            <a:ext cx="3693207" cy="3463815"/>
          </a:xfrm>
          <a:prstGeom prst="rect">
            <a:avLst/>
          </a:prstGeom>
        </p:spPr>
      </p:pic>
      <p:sp>
        <p:nvSpPr>
          <p:cNvPr id="7" name="Right Arrow 6">
            <a:extLst>
              <a:ext uri="{FF2B5EF4-FFF2-40B4-BE49-F238E27FC236}">
                <a16:creationId xmlns:a16="http://schemas.microsoft.com/office/drawing/2014/main" id="{7895C0CA-7C7E-4F49-A25C-9828B3F02B7A}"/>
              </a:ext>
            </a:extLst>
          </p:cNvPr>
          <p:cNvSpPr/>
          <p:nvPr/>
        </p:nvSpPr>
        <p:spPr>
          <a:xfrm rot="10800000">
            <a:off x="7232097" y="3127265"/>
            <a:ext cx="704775" cy="3017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Table 8">
            <a:extLst>
              <a:ext uri="{FF2B5EF4-FFF2-40B4-BE49-F238E27FC236}">
                <a16:creationId xmlns:a16="http://schemas.microsoft.com/office/drawing/2014/main" id="{7F3A6350-6344-F748-B912-83D8CDFFB7B3}"/>
              </a:ext>
            </a:extLst>
          </p:cNvPr>
          <p:cNvGraphicFramePr>
            <a:graphicFrameLocks noGrp="1"/>
          </p:cNvGraphicFramePr>
          <p:nvPr>
            <p:extLst>
              <p:ext uri="{D42A27DB-BD31-4B8C-83A1-F6EECF244321}">
                <p14:modId xmlns:p14="http://schemas.microsoft.com/office/powerpoint/2010/main" val="2934962667"/>
              </p:ext>
            </p:extLst>
          </p:nvPr>
        </p:nvGraphicFramePr>
        <p:xfrm>
          <a:off x="1160143" y="5077343"/>
          <a:ext cx="4394376" cy="914400"/>
        </p:xfrm>
        <a:graphic>
          <a:graphicData uri="http://schemas.openxmlformats.org/drawingml/2006/table">
            <a:tbl>
              <a:tblPr firstRow="1" bandRow="1">
                <a:tableStyleId>{5C22544A-7EE6-4342-B048-85BDC9FD1C3A}</a:tableStyleId>
              </a:tblPr>
              <a:tblGrid>
                <a:gridCol w="1255646">
                  <a:extLst>
                    <a:ext uri="{9D8B030D-6E8A-4147-A177-3AD203B41FA5}">
                      <a16:colId xmlns:a16="http://schemas.microsoft.com/office/drawing/2014/main" val="4285176605"/>
                    </a:ext>
                  </a:extLst>
                </a:gridCol>
                <a:gridCol w="1569365">
                  <a:extLst>
                    <a:ext uri="{9D8B030D-6E8A-4147-A177-3AD203B41FA5}">
                      <a16:colId xmlns:a16="http://schemas.microsoft.com/office/drawing/2014/main" val="1741020911"/>
                    </a:ext>
                  </a:extLst>
                </a:gridCol>
                <a:gridCol w="1569365">
                  <a:extLst>
                    <a:ext uri="{9D8B030D-6E8A-4147-A177-3AD203B41FA5}">
                      <a16:colId xmlns:a16="http://schemas.microsoft.com/office/drawing/2014/main" val="3573973824"/>
                    </a:ext>
                  </a:extLst>
                </a:gridCol>
              </a:tblGrid>
              <a:tr h="370840">
                <a:tc>
                  <a:txBody>
                    <a:bodyPr/>
                    <a:lstStyle/>
                    <a:p>
                      <a:pPr algn="ctr"/>
                      <a:r>
                        <a:rPr lang="en-US" sz="2400" dirty="0"/>
                        <a:t>DGL</a:t>
                      </a:r>
                    </a:p>
                  </a:txBody>
                  <a:tcPr anchor="ctr"/>
                </a:tc>
                <a:tc>
                  <a:txBody>
                    <a:bodyPr/>
                    <a:lstStyle/>
                    <a:p>
                      <a:pPr algn="ctr"/>
                      <a:r>
                        <a:rPr lang="en-US" altLang="zh-CN" sz="2400" dirty="0"/>
                        <a:t>Official</a:t>
                      </a:r>
                      <a:endParaRPr lang="en-US" sz="2400" dirty="0"/>
                    </a:p>
                  </a:txBody>
                  <a:tcPr anchor="ctr"/>
                </a:tc>
                <a:tc>
                  <a:txBody>
                    <a:bodyPr/>
                    <a:lstStyle/>
                    <a:p>
                      <a:pPr algn="ctr"/>
                      <a:r>
                        <a:rPr lang="en-US" sz="2400" dirty="0"/>
                        <a:t>Speedup</a:t>
                      </a:r>
                    </a:p>
                  </a:txBody>
                  <a:tcPr anchor="ctr"/>
                </a:tc>
                <a:extLst>
                  <a:ext uri="{0D108BD9-81ED-4DB2-BD59-A6C34878D82A}">
                    <a16:rowId xmlns:a16="http://schemas.microsoft.com/office/drawing/2014/main" val="1198314319"/>
                  </a:ext>
                </a:extLst>
              </a:tr>
              <a:tr h="370840">
                <a:tc>
                  <a:txBody>
                    <a:bodyPr/>
                    <a:lstStyle/>
                    <a:p>
                      <a:pPr algn="ctr"/>
                      <a:r>
                        <a:rPr lang="en-US" altLang="zh-CN" sz="2400" dirty="0"/>
                        <a:t>1192 (s)</a:t>
                      </a:r>
                      <a:endParaRPr lang="en-US" sz="2400" dirty="0"/>
                    </a:p>
                  </a:txBody>
                  <a:tcPr anchor="ctr"/>
                </a:tc>
                <a:tc>
                  <a:txBody>
                    <a:bodyPr/>
                    <a:lstStyle/>
                    <a:p>
                      <a:pPr algn="ctr"/>
                      <a:r>
                        <a:rPr lang="en-US" altLang="zh-CN" sz="2400" dirty="0"/>
                        <a:t>1970 (s)</a:t>
                      </a:r>
                      <a:endParaRPr lang="en-US" sz="24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400" dirty="0">
                          <a:solidFill>
                            <a:srgbClr val="FF0000"/>
                          </a:solidFill>
                        </a:rPr>
                        <a:t>1.7x</a:t>
                      </a:r>
                      <a:endParaRPr lang="en-US" sz="2400" dirty="0">
                        <a:solidFill>
                          <a:srgbClr val="FF0000"/>
                        </a:solidFill>
                      </a:endParaRPr>
                    </a:p>
                  </a:txBody>
                  <a:tcPr anchor="ctr"/>
                </a:tc>
                <a:extLst>
                  <a:ext uri="{0D108BD9-81ED-4DB2-BD59-A6C34878D82A}">
                    <a16:rowId xmlns:a16="http://schemas.microsoft.com/office/drawing/2014/main" val="678243673"/>
                  </a:ext>
                </a:extLst>
              </a:tr>
            </a:tbl>
          </a:graphicData>
        </a:graphic>
      </p:graphicFrame>
    </p:spTree>
    <p:extLst>
      <p:ext uri="{BB962C8B-B14F-4D97-AF65-F5344CB8AC3E}">
        <p14:creationId xmlns:p14="http://schemas.microsoft.com/office/powerpoint/2010/main" val="30778002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A65FE-A0BB-7841-BED7-2F5C1510CD6E}"/>
              </a:ext>
            </a:extLst>
          </p:cNvPr>
          <p:cNvSpPr>
            <a:spLocks noGrp="1"/>
          </p:cNvSpPr>
          <p:nvPr>
            <p:ph type="title"/>
          </p:nvPr>
        </p:nvSpPr>
        <p:spPr/>
        <p:txBody>
          <a:bodyPr/>
          <a:lstStyle/>
          <a:p>
            <a:r>
              <a:rPr lang="en-US" dirty="0"/>
              <a:t>Scene graph extraction (experimental)</a:t>
            </a:r>
          </a:p>
        </p:txBody>
      </p:sp>
      <p:sp>
        <p:nvSpPr>
          <p:cNvPr id="3" name="Content Placeholder 2">
            <a:extLst>
              <a:ext uri="{FF2B5EF4-FFF2-40B4-BE49-F238E27FC236}">
                <a16:creationId xmlns:a16="http://schemas.microsoft.com/office/drawing/2014/main" id="{5E336A1D-12E5-8241-B930-BF1AEA0A33FD}"/>
              </a:ext>
            </a:extLst>
          </p:cNvPr>
          <p:cNvSpPr>
            <a:spLocks noGrp="1"/>
          </p:cNvSpPr>
          <p:nvPr>
            <p:ph idx="1"/>
          </p:nvPr>
        </p:nvSpPr>
        <p:spPr>
          <a:xfrm>
            <a:off x="838200" y="1825625"/>
            <a:ext cx="10515600" cy="4351338"/>
          </a:xfrm>
        </p:spPr>
        <p:txBody>
          <a:bodyPr/>
          <a:lstStyle/>
          <a:p>
            <a:r>
              <a:rPr lang="en-US" dirty="0">
                <a:hlinkClick r:id="rId3"/>
              </a:rPr>
              <a:t>Graph R-CNN for Scene Graph Generation</a:t>
            </a:r>
            <a:endParaRPr lang="en-US" dirty="0"/>
          </a:p>
          <a:p>
            <a:pPr lvl="1"/>
            <a:r>
              <a:rPr lang="en-US" dirty="0"/>
              <a:t>Per epoch time 45min (vs. 2.5hr)</a:t>
            </a:r>
          </a:p>
        </p:txBody>
      </p:sp>
      <p:pic>
        <p:nvPicPr>
          <p:cNvPr id="7" name="Picture 6">
            <a:extLst>
              <a:ext uri="{FF2B5EF4-FFF2-40B4-BE49-F238E27FC236}">
                <a16:creationId xmlns:a16="http://schemas.microsoft.com/office/drawing/2014/main" id="{A5E93FAF-790D-D14C-8502-EFAB0EC8F768}"/>
              </a:ext>
            </a:extLst>
          </p:cNvPr>
          <p:cNvPicPr>
            <a:picLocks noChangeAspect="1"/>
          </p:cNvPicPr>
          <p:nvPr/>
        </p:nvPicPr>
        <p:blipFill>
          <a:blip r:embed="rId4"/>
          <a:stretch>
            <a:fillRect/>
          </a:stretch>
        </p:blipFill>
        <p:spPr>
          <a:xfrm>
            <a:off x="1046410" y="2870859"/>
            <a:ext cx="1829491" cy="2588902"/>
          </a:xfrm>
          <a:prstGeom prst="rect">
            <a:avLst/>
          </a:prstGeom>
        </p:spPr>
      </p:pic>
      <p:pic>
        <p:nvPicPr>
          <p:cNvPr id="8" name="Picture 7">
            <a:extLst>
              <a:ext uri="{FF2B5EF4-FFF2-40B4-BE49-F238E27FC236}">
                <a16:creationId xmlns:a16="http://schemas.microsoft.com/office/drawing/2014/main" id="{EED216EE-0191-CE4C-8C02-104B20848170}"/>
              </a:ext>
            </a:extLst>
          </p:cNvPr>
          <p:cNvPicPr>
            <a:picLocks noChangeAspect="1"/>
          </p:cNvPicPr>
          <p:nvPr/>
        </p:nvPicPr>
        <p:blipFill>
          <a:blip r:embed="rId5"/>
          <a:stretch>
            <a:fillRect/>
          </a:stretch>
        </p:blipFill>
        <p:spPr>
          <a:xfrm>
            <a:off x="6804254" y="2870859"/>
            <a:ext cx="1829492" cy="2633899"/>
          </a:xfrm>
          <a:prstGeom prst="rect">
            <a:avLst/>
          </a:prstGeom>
        </p:spPr>
      </p:pic>
      <p:sp>
        <p:nvSpPr>
          <p:cNvPr id="10" name="TextBox 9">
            <a:extLst>
              <a:ext uri="{FF2B5EF4-FFF2-40B4-BE49-F238E27FC236}">
                <a16:creationId xmlns:a16="http://schemas.microsoft.com/office/drawing/2014/main" id="{9FD75530-091B-1041-81C6-73F493E27489}"/>
              </a:ext>
            </a:extLst>
          </p:cNvPr>
          <p:cNvSpPr txBox="1"/>
          <p:nvPr/>
        </p:nvSpPr>
        <p:spPr>
          <a:xfrm>
            <a:off x="8932088" y="3403253"/>
            <a:ext cx="3092065" cy="1477328"/>
          </a:xfrm>
          <a:prstGeom prst="rect">
            <a:avLst/>
          </a:prstGeom>
          <a:noFill/>
        </p:spPr>
        <p:txBody>
          <a:bodyPr wrap="none" rtlCol="0">
            <a:spAutoFit/>
          </a:bodyPr>
          <a:lstStyle/>
          <a:p>
            <a:r>
              <a:rPr lang="en-US" dirty="0"/>
              <a:t>Link exists with prob 68.99%</a:t>
            </a:r>
          </a:p>
          <a:p>
            <a:endParaRPr lang="en-US" dirty="0"/>
          </a:p>
          <a:p>
            <a:r>
              <a:rPr lang="en-US" dirty="0"/>
              <a:t>Link type:</a:t>
            </a:r>
          </a:p>
          <a:p>
            <a:r>
              <a:rPr lang="en-US" dirty="0"/>
              <a:t>&lt;man&gt; &lt;have&gt; &lt;shirt&gt;, 43.29%</a:t>
            </a:r>
          </a:p>
          <a:p>
            <a:r>
              <a:rPr lang="en-US" dirty="0"/>
              <a:t>&lt;man&gt; &lt;wear&gt; &lt;shirt&gt;, 39.64%</a:t>
            </a:r>
          </a:p>
        </p:txBody>
      </p:sp>
      <p:sp>
        <p:nvSpPr>
          <p:cNvPr id="11" name="TextBox 10">
            <a:extLst>
              <a:ext uri="{FF2B5EF4-FFF2-40B4-BE49-F238E27FC236}">
                <a16:creationId xmlns:a16="http://schemas.microsoft.com/office/drawing/2014/main" id="{265B1055-1721-8A4F-B276-36D61F31D6FA}"/>
              </a:ext>
            </a:extLst>
          </p:cNvPr>
          <p:cNvSpPr txBox="1"/>
          <p:nvPr/>
        </p:nvSpPr>
        <p:spPr>
          <a:xfrm>
            <a:off x="1073989" y="5575481"/>
            <a:ext cx="1774332" cy="369332"/>
          </a:xfrm>
          <a:prstGeom prst="rect">
            <a:avLst/>
          </a:prstGeom>
          <a:noFill/>
        </p:spPr>
        <p:txBody>
          <a:bodyPr wrap="none" rtlCol="0">
            <a:spAutoFit/>
          </a:bodyPr>
          <a:lstStyle/>
          <a:p>
            <a:r>
              <a:rPr lang="en-US" dirty="0"/>
              <a:t>Object Detection</a:t>
            </a:r>
          </a:p>
        </p:txBody>
      </p:sp>
      <p:pic>
        <p:nvPicPr>
          <p:cNvPr id="13" name="Picture 12">
            <a:extLst>
              <a:ext uri="{FF2B5EF4-FFF2-40B4-BE49-F238E27FC236}">
                <a16:creationId xmlns:a16="http://schemas.microsoft.com/office/drawing/2014/main" id="{7C049E9B-F49A-A248-9154-AEFCDA6734B7}"/>
              </a:ext>
            </a:extLst>
          </p:cNvPr>
          <p:cNvPicPr>
            <a:picLocks noChangeAspect="1"/>
          </p:cNvPicPr>
          <p:nvPr/>
        </p:nvPicPr>
        <p:blipFill>
          <a:blip r:embed="rId6"/>
          <a:stretch>
            <a:fillRect/>
          </a:stretch>
        </p:blipFill>
        <p:spPr>
          <a:xfrm>
            <a:off x="3321778" y="3597891"/>
            <a:ext cx="3227990" cy="1088053"/>
          </a:xfrm>
          <a:prstGeom prst="rect">
            <a:avLst/>
          </a:prstGeom>
        </p:spPr>
      </p:pic>
      <p:sp>
        <p:nvSpPr>
          <p:cNvPr id="14" name="TextBox 13">
            <a:extLst>
              <a:ext uri="{FF2B5EF4-FFF2-40B4-BE49-F238E27FC236}">
                <a16:creationId xmlns:a16="http://schemas.microsoft.com/office/drawing/2014/main" id="{32D0D8B1-CC37-754A-8BD9-6FDBDA8099D1}"/>
              </a:ext>
            </a:extLst>
          </p:cNvPr>
          <p:cNvSpPr txBox="1"/>
          <p:nvPr/>
        </p:nvSpPr>
        <p:spPr>
          <a:xfrm>
            <a:off x="4538552" y="4967717"/>
            <a:ext cx="603050" cy="369332"/>
          </a:xfrm>
          <a:prstGeom prst="rect">
            <a:avLst/>
          </a:prstGeom>
          <a:noFill/>
        </p:spPr>
        <p:txBody>
          <a:bodyPr wrap="none" rtlCol="0">
            <a:spAutoFit/>
          </a:bodyPr>
          <a:lstStyle/>
          <a:p>
            <a:r>
              <a:rPr lang="en-US" dirty="0"/>
              <a:t>GCN</a:t>
            </a:r>
          </a:p>
        </p:txBody>
      </p:sp>
    </p:spTree>
    <p:extLst>
      <p:ext uri="{BB962C8B-B14F-4D97-AF65-F5344CB8AC3E}">
        <p14:creationId xmlns:p14="http://schemas.microsoft.com/office/powerpoint/2010/main" val="15749177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42C1F-1581-7640-BDCD-0B7FCB2CC0B6}"/>
              </a:ext>
            </a:extLst>
          </p:cNvPr>
          <p:cNvSpPr>
            <a:spLocks noGrp="1"/>
          </p:cNvSpPr>
          <p:nvPr>
            <p:ph type="title"/>
          </p:nvPr>
        </p:nvSpPr>
        <p:spPr/>
        <p:txBody>
          <a:bodyPr/>
          <a:lstStyle/>
          <a:p>
            <a:r>
              <a:rPr lang="en-US" dirty="0"/>
              <a:t>Open source, the source of innovation</a:t>
            </a:r>
          </a:p>
        </p:txBody>
      </p:sp>
      <p:pic>
        <p:nvPicPr>
          <p:cNvPr id="3" name="Picture 2">
            <a:extLst>
              <a:ext uri="{FF2B5EF4-FFF2-40B4-BE49-F238E27FC236}">
                <a16:creationId xmlns:a16="http://schemas.microsoft.com/office/drawing/2014/main" id="{44118360-63FF-9F45-9B48-064DF7535344}"/>
              </a:ext>
            </a:extLst>
          </p:cNvPr>
          <p:cNvPicPr>
            <a:picLocks noChangeAspect="1"/>
          </p:cNvPicPr>
          <p:nvPr/>
        </p:nvPicPr>
        <p:blipFill>
          <a:blip r:embed="rId2"/>
          <a:stretch>
            <a:fillRect/>
          </a:stretch>
        </p:blipFill>
        <p:spPr>
          <a:xfrm>
            <a:off x="1007093" y="1843639"/>
            <a:ext cx="4841461" cy="3027477"/>
          </a:xfrm>
          <a:prstGeom prst="rect">
            <a:avLst/>
          </a:prstGeom>
        </p:spPr>
      </p:pic>
      <p:pic>
        <p:nvPicPr>
          <p:cNvPr id="4" name="Picture 3">
            <a:extLst>
              <a:ext uri="{FF2B5EF4-FFF2-40B4-BE49-F238E27FC236}">
                <a16:creationId xmlns:a16="http://schemas.microsoft.com/office/drawing/2014/main" id="{3A78296B-5850-FA45-BC46-F9CB8F34B723}"/>
              </a:ext>
            </a:extLst>
          </p:cNvPr>
          <p:cNvPicPr>
            <a:picLocks noChangeAspect="1"/>
          </p:cNvPicPr>
          <p:nvPr/>
        </p:nvPicPr>
        <p:blipFill>
          <a:blip r:embed="rId3"/>
          <a:stretch>
            <a:fillRect/>
          </a:stretch>
        </p:blipFill>
        <p:spPr>
          <a:xfrm>
            <a:off x="6239493" y="1498845"/>
            <a:ext cx="4985783" cy="3518152"/>
          </a:xfrm>
          <a:prstGeom prst="rect">
            <a:avLst/>
          </a:prstGeom>
        </p:spPr>
      </p:pic>
      <p:pic>
        <p:nvPicPr>
          <p:cNvPr id="7" name="Picture 6">
            <a:extLst>
              <a:ext uri="{FF2B5EF4-FFF2-40B4-BE49-F238E27FC236}">
                <a16:creationId xmlns:a16="http://schemas.microsoft.com/office/drawing/2014/main" id="{42A7026F-7F48-8247-AA6A-88D5FBBC3AE6}"/>
              </a:ext>
            </a:extLst>
          </p:cNvPr>
          <p:cNvPicPr>
            <a:picLocks noChangeAspect="1"/>
          </p:cNvPicPr>
          <p:nvPr/>
        </p:nvPicPr>
        <p:blipFill>
          <a:blip r:embed="rId4"/>
          <a:stretch>
            <a:fillRect/>
          </a:stretch>
        </p:blipFill>
        <p:spPr>
          <a:xfrm>
            <a:off x="1007093" y="1398724"/>
            <a:ext cx="5232400" cy="546100"/>
          </a:xfrm>
          <a:prstGeom prst="rect">
            <a:avLst/>
          </a:prstGeom>
        </p:spPr>
      </p:pic>
      <p:graphicFrame>
        <p:nvGraphicFramePr>
          <p:cNvPr id="8" name="Table 7">
            <a:extLst>
              <a:ext uri="{FF2B5EF4-FFF2-40B4-BE49-F238E27FC236}">
                <a16:creationId xmlns:a16="http://schemas.microsoft.com/office/drawing/2014/main" id="{A33F3381-4816-9341-970D-398E068CC7B5}"/>
              </a:ext>
            </a:extLst>
          </p:cNvPr>
          <p:cNvGraphicFramePr>
            <a:graphicFrameLocks noGrp="1"/>
          </p:cNvGraphicFramePr>
          <p:nvPr>
            <p:extLst>
              <p:ext uri="{D42A27DB-BD31-4B8C-83A1-F6EECF244321}">
                <p14:modId xmlns:p14="http://schemas.microsoft.com/office/powerpoint/2010/main" val="1198101574"/>
              </p:ext>
            </p:extLst>
          </p:nvPr>
        </p:nvGraphicFramePr>
        <p:xfrm>
          <a:off x="1784554" y="5120640"/>
          <a:ext cx="8128000" cy="173736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4184936104"/>
                    </a:ext>
                  </a:extLst>
                </a:gridCol>
                <a:gridCol w="4064000">
                  <a:extLst>
                    <a:ext uri="{9D8B030D-6E8A-4147-A177-3AD203B41FA5}">
                      <a16:colId xmlns:a16="http://schemas.microsoft.com/office/drawing/2014/main" val="1624639380"/>
                    </a:ext>
                  </a:extLst>
                </a:gridCol>
              </a:tblGrid>
              <a:tr h="370840">
                <a:tc>
                  <a:txBody>
                    <a:bodyPr/>
                    <a:lstStyle/>
                    <a:p>
                      <a:r>
                        <a:rPr lang="en-US" sz="1800" b="0" kern="1200" dirty="0">
                          <a:solidFill>
                            <a:schemeClr val="tx1"/>
                          </a:solidFill>
                          <a:effectLst/>
                          <a:latin typeface="+mn-lt"/>
                          <a:ea typeface="+mn-ea"/>
                          <a:cs typeface="+mn-cs"/>
                        </a:rPr>
                        <a:t>3481 </a:t>
                      </a:r>
                      <a:r>
                        <a:rPr lang="en-US" sz="1800" b="0" kern="1200" dirty="0" err="1">
                          <a:solidFill>
                            <a:schemeClr val="tx1"/>
                          </a:solidFill>
                          <a:effectLst/>
                          <a:latin typeface="+mn-lt"/>
                          <a:ea typeface="+mn-ea"/>
                          <a:cs typeface="+mn-cs"/>
                        </a:rPr>
                        <a:t>github</a:t>
                      </a:r>
                      <a:r>
                        <a:rPr lang="en-US" sz="1800" b="0" kern="1200" dirty="0">
                          <a:solidFill>
                            <a:schemeClr val="tx1"/>
                          </a:solidFill>
                          <a:effectLst/>
                          <a:latin typeface="+mn-lt"/>
                          <a:ea typeface="+mn-ea"/>
                          <a:cs typeface="+mn-cs"/>
                        </a:rPr>
                        <a:t> stars</a:t>
                      </a:r>
                    </a:p>
                    <a:p>
                      <a:r>
                        <a:rPr lang="en-US" sz="1800" b="0" kern="1200" dirty="0">
                          <a:solidFill>
                            <a:schemeClr val="tx1"/>
                          </a:solidFill>
                          <a:effectLst/>
                          <a:latin typeface="+mn-lt"/>
                          <a:ea typeface="+mn-ea"/>
                          <a:cs typeface="+mn-cs"/>
                        </a:rPr>
                        <a:t>312k downloads for all versions on Pip</a:t>
                      </a:r>
                    </a:p>
                    <a:p>
                      <a:r>
                        <a:rPr lang="en-US" sz="1800" b="0" kern="1200" dirty="0">
                          <a:solidFill>
                            <a:schemeClr val="tx1"/>
                          </a:solidFill>
                          <a:effectLst/>
                          <a:latin typeface="+mn-lt"/>
                          <a:ea typeface="+mn-ea"/>
                          <a:cs typeface="+mn-cs"/>
                        </a:rPr>
                        <a:t>8.8K downloads for all version on </a:t>
                      </a:r>
                      <a:r>
                        <a:rPr lang="en-US" sz="1800" b="0" kern="1200" dirty="0" err="1">
                          <a:solidFill>
                            <a:schemeClr val="tx1"/>
                          </a:solidFill>
                          <a:effectLst/>
                          <a:latin typeface="+mn-lt"/>
                          <a:ea typeface="+mn-ea"/>
                          <a:cs typeface="+mn-cs"/>
                        </a:rPr>
                        <a:t>Conda</a:t>
                      </a:r>
                      <a:endParaRPr lang="en-US" sz="1800" b="0" kern="1200" dirty="0">
                        <a:solidFill>
                          <a:schemeClr val="tx1"/>
                        </a:solidFill>
                        <a:effectLst/>
                        <a:latin typeface="+mn-lt"/>
                        <a:ea typeface="+mn-ea"/>
                        <a:cs typeface="+mn-cs"/>
                      </a:endParaRPr>
                    </a:p>
                    <a:p>
                      <a:r>
                        <a:rPr lang="en-US" sz="1800" b="0" kern="1200" dirty="0">
                          <a:solidFill>
                            <a:schemeClr val="tx1"/>
                          </a:solidFill>
                          <a:effectLst/>
                          <a:latin typeface="+mn-lt"/>
                          <a:ea typeface="+mn-ea"/>
                          <a:cs typeface="+mn-cs"/>
                        </a:rPr>
                        <a:t>1.8K anaconda downloads of 0.4.1</a:t>
                      </a: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32 model examples, 28 NN modules (including 14 GNN convolution modules)</a:t>
                      </a:r>
                    </a:p>
                    <a:p>
                      <a:r>
                        <a:rPr lang="en-US" sz="1800" b="0" kern="1200" dirty="0">
                          <a:solidFill>
                            <a:schemeClr val="tx1"/>
                          </a:solidFill>
                          <a:effectLst/>
                          <a:latin typeface="+mn-lt"/>
                          <a:ea typeface="+mn-ea"/>
                          <a:cs typeface="+mn-cs"/>
                        </a:rPr>
                        <a:t>6 pretrained models for chemistry</a:t>
                      </a:r>
                    </a:p>
                    <a:p>
                      <a:r>
                        <a:rPr lang="en-US" sz="1800" b="0" kern="1200" dirty="0">
                          <a:solidFill>
                            <a:schemeClr val="tx1"/>
                          </a:solidFill>
                          <a:effectLst/>
                          <a:latin typeface="+mn-lt"/>
                          <a:ea typeface="+mn-ea"/>
                          <a:cs typeface="+mn-cs"/>
                        </a:rPr>
                        <a:t>GCN, generative, KG, </a:t>
                      </a:r>
                      <a:r>
                        <a:rPr lang="en-US" sz="1800" b="0" kern="1200" dirty="0" err="1">
                          <a:solidFill>
                            <a:schemeClr val="tx1"/>
                          </a:solidFill>
                          <a:effectLst/>
                          <a:latin typeface="+mn-lt"/>
                          <a:ea typeface="+mn-ea"/>
                          <a:cs typeface="+mn-cs"/>
                        </a:rPr>
                        <a:t>RecSys</a:t>
                      </a:r>
                      <a:r>
                        <a:rPr lang="en-US" sz="1800" b="0" kern="1200" dirty="0">
                          <a:solidFill>
                            <a:schemeClr val="tx1"/>
                          </a:solidFill>
                          <a:effectLst/>
                          <a:latin typeface="+mn-lt"/>
                          <a:ea typeface="+mn-ea"/>
                          <a:cs typeface="+mn-cs"/>
                        </a:rPr>
                        <a:t>…</a:t>
                      </a:r>
                    </a:p>
                    <a:p>
                      <a:r>
                        <a:rPr lang="en-US" sz="1800" b="0" kern="1200" dirty="0">
                          <a:solidFill>
                            <a:schemeClr val="tx1"/>
                          </a:solidFill>
                          <a:effectLst/>
                          <a:latin typeface="+mn-lt"/>
                          <a:ea typeface="+mn-ea"/>
                          <a:cs typeface="+mn-cs"/>
                        </a:rPr>
                        <a:t>45 contributors, 10 core developers</a:t>
                      </a:r>
                      <a:endParaRPr lang="en-US" b="0" dirty="0">
                        <a:solidFill>
                          <a:schemeClr val="tx1"/>
                        </a:solidFill>
                      </a:endParaRPr>
                    </a:p>
                    <a:p>
                      <a:endParaRPr lang="en-US" dirty="0">
                        <a:solidFill>
                          <a:schemeClr val="tx1"/>
                        </a:solidFill>
                      </a:endParaRPr>
                    </a:p>
                  </a:txBody>
                  <a:tcPr>
                    <a:noFill/>
                  </a:tcPr>
                </a:tc>
                <a:extLst>
                  <a:ext uri="{0D108BD9-81ED-4DB2-BD59-A6C34878D82A}">
                    <a16:rowId xmlns:a16="http://schemas.microsoft.com/office/drawing/2014/main" val="3663095890"/>
                  </a:ext>
                </a:extLst>
              </a:tr>
            </a:tbl>
          </a:graphicData>
        </a:graphic>
      </p:graphicFrame>
    </p:spTree>
    <p:extLst>
      <p:ext uri="{BB962C8B-B14F-4D97-AF65-F5344CB8AC3E}">
        <p14:creationId xmlns:p14="http://schemas.microsoft.com/office/powerpoint/2010/main" val="4092082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DGL: next step(s)</a:t>
            </a:r>
            <a:endParaRPr lang="zh-CN" altLang="en-US" dirty="0"/>
          </a:p>
        </p:txBody>
      </p:sp>
      <p:sp>
        <p:nvSpPr>
          <p:cNvPr id="5" name="灯片编号占位符 4"/>
          <p:cNvSpPr>
            <a:spLocks noGrp="1"/>
          </p:cNvSpPr>
          <p:nvPr>
            <p:ph type="sldNum" sz="quarter" idx="12"/>
          </p:nvPr>
        </p:nvSpPr>
        <p:spPr/>
        <p:txBody>
          <a:bodyPr/>
          <a:lstStyle/>
          <a:p>
            <a:fld id="{1AAE0525-DE7A-4142-A82D-67913CCD1BA1}" type="slidenum">
              <a:rPr lang="zh-CN" altLang="en-US" smtClean="0"/>
              <a:pPr/>
              <a:t>35</a:t>
            </a:fld>
            <a:endParaRPr lang="zh-CN" altLang="en-US" dirty="0"/>
          </a:p>
        </p:txBody>
      </p:sp>
      <p:cxnSp>
        <p:nvCxnSpPr>
          <p:cNvPr id="6" name="直接连接符 5"/>
          <p:cNvCxnSpPr/>
          <p:nvPr/>
        </p:nvCxnSpPr>
        <p:spPr>
          <a:xfrm>
            <a:off x="239349" y="3854496"/>
            <a:ext cx="11521280"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7" name="组合 6"/>
          <p:cNvGrpSpPr/>
          <p:nvPr/>
        </p:nvGrpSpPr>
        <p:grpSpPr>
          <a:xfrm>
            <a:off x="143340" y="3758485"/>
            <a:ext cx="601446" cy="467319"/>
            <a:chOff x="107504" y="2355726"/>
            <a:chExt cx="451085" cy="350489"/>
          </a:xfrm>
        </p:grpSpPr>
        <p:cxnSp>
          <p:nvCxnSpPr>
            <p:cNvPr id="8" name="直接连接符 7"/>
            <p:cNvCxnSpPr/>
            <p:nvPr/>
          </p:nvCxnSpPr>
          <p:spPr>
            <a:xfrm flipV="1">
              <a:off x="395536" y="2355726"/>
              <a:ext cx="0" cy="72008"/>
            </a:xfrm>
            <a:prstGeom prst="line">
              <a:avLst/>
            </a:prstGeom>
            <a:ln w="28575">
              <a:solidFill>
                <a:schemeClr val="bg1">
                  <a:lumMod val="50000"/>
                </a:schemeClr>
              </a:solidFill>
            </a:ln>
          </p:spPr>
          <p:style>
            <a:lnRef idx="1">
              <a:schemeClr val="dk1"/>
            </a:lnRef>
            <a:fillRef idx="0">
              <a:schemeClr val="dk1"/>
            </a:fillRef>
            <a:effectRef idx="0">
              <a:schemeClr val="dk1"/>
            </a:effectRef>
            <a:fontRef idx="minor">
              <a:schemeClr val="tx1"/>
            </a:fontRef>
          </p:style>
        </p:cxnSp>
        <p:sp>
          <p:nvSpPr>
            <p:cNvPr id="9" name="TextBox 8"/>
            <p:cNvSpPr txBox="1"/>
            <p:nvPr/>
          </p:nvSpPr>
          <p:spPr>
            <a:xfrm>
              <a:off x="107504" y="2452300"/>
              <a:ext cx="451085" cy="253915"/>
            </a:xfrm>
            <a:prstGeom prst="rect">
              <a:avLst/>
            </a:prstGeom>
            <a:noFill/>
          </p:spPr>
          <p:txBody>
            <a:bodyPr wrap="none" rtlCol="0">
              <a:spAutoFit/>
            </a:bodyPr>
            <a:lstStyle/>
            <a:p>
              <a:r>
                <a:rPr lang="en-US" altLang="zh-CN" sz="1600" dirty="0">
                  <a:solidFill>
                    <a:schemeClr val="tx1">
                      <a:lumMod val="65000"/>
                      <a:lumOff val="35000"/>
                    </a:schemeClr>
                  </a:solidFill>
                </a:rPr>
                <a:t>2018</a:t>
              </a:r>
              <a:endParaRPr lang="zh-CN" altLang="en-US" sz="1600" dirty="0">
                <a:solidFill>
                  <a:schemeClr val="tx1">
                    <a:lumMod val="65000"/>
                    <a:lumOff val="35000"/>
                  </a:schemeClr>
                </a:solidFill>
              </a:endParaRPr>
            </a:p>
          </p:txBody>
        </p:sp>
      </p:grpSp>
      <p:grpSp>
        <p:nvGrpSpPr>
          <p:cNvPr id="16" name="组合 15"/>
          <p:cNvGrpSpPr/>
          <p:nvPr/>
        </p:nvGrpSpPr>
        <p:grpSpPr>
          <a:xfrm>
            <a:off x="3695734" y="3774482"/>
            <a:ext cx="601446" cy="467319"/>
            <a:chOff x="107504" y="2355726"/>
            <a:chExt cx="451085" cy="350489"/>
          </a:xfrm>
        </p:grpSpPr>
        <p:cxnSp>
          <p:nvCxnSpPr>
            <p:cNvPr id="17" name="直接连接符 16"/>
            <p:cNvCxnSpPr/>
            <p:nvPr/>
          </p:nvCxnSpPr>
          <p:spPr>
            <a:xfrm flipV="1">
              <a:off x="395536" y="2355726"/>
              <a:ext cx="0" cy="72008"/>
            </a:xfrm>
            <a:prstGeom prst="line">
              <a:avLst/>
            </a:prstGeom>
            <a:ln w="28575">
              <a:solidFill>
                <a:schemeClr val="bg1">
                  <a:lumMod val="50000"/>
                </a:schemeClr>
              </a:solidFill>
            </a:ln>
          </p:spPr>
          <p:style>
            <a:lnRef idx="1">
              <a:schemeClr val="dk1"/>
            </a:lnRef>
            <a:fillRef idx="0">
              <a:schemeClr val="dk1"/>
            </a:fillRef>
            <a:effectRef idx="0">
              <a:schemeClr val="dk1"/>
            </a:effectRef>
            <a:fontRef idx="minor">
              <a:schemeClr val="tx1"/>
            </a:fontRef>
          </p:style>
        </p:cxnSp>
        <p:sp>
          <p:nvSpPr>
            <p:cNvPr id="18" name="TextBox 17"/>
            <p:cNvSpPr txBox="1"/>
            <p:nvPr/>
          </p:nvSpPr>
          <p:spPr>
            <a:xfrm>
              <a:off x="107504" y="2452300"/>
              <a:ext cx="451085" cy="253915"/>
            </a:xfrm>
            <a:prstGeom prst="rect">
              <a:avLst/>
            </a:prstGeom>
            <a:noFill/>
          </p:spPr>
          <p:txBody>
            <a:bodyPr wrap="none" rtlCol="0">
              <a:spAutoFit/>
            </a:bodyPr>
            <a:lstStyle/>
            <a:p>
              <a:r>
                <a:rPr lang="en-US" altLang="zh-CN" sz="1600" dirty="0">
                  <a:solidFill>
                    <a:schemeClr val="tx1">
                      <a:lumMod val="65000"/>
                      <a:lumOff val="35000"/>
                    </a:schemeClr>
                  </a:solidFill>
                </a:rPr>
                <a:t>2019</a:t>
              </a:r>
              <a:endParaRPr lang="zh-CN" altLang="en-US" sz="1600" dirty="0">
                <a:solidFill>
                  <a:schemeClr val="tx1">
                    <a:lumMod val="65000"/>
                    <a:lumOff val="35000"/>
                  </a:schemeClr>
                </a:solidFill>
              </a:endParaRPr>
            </a:p>
          </p:txBody>
        </p:sp>
      </p:grpSp>
      <p:grpSp>
        <p:nvGrpSpPr>
          <p:cNvPr id="25" name="组合 24"/>
          <p:cNvGrpSpPr/>
          <p:nvPr/>
        </p:nvGrpSpPr>
        <p:grpSpPr>
          <a:xfrm>
            <a:off x="7536161" y="3753153"/>
            <a:ext cx="601446" cy="467319"/>
            <a:chOff x="107504" y="2355726"/>
            <a:chExt cx="451085" cy="350489"/>
          </a:xfrm>
        </p:grpSpPr>
        <p:cxnSp>
          <p:nvCxnSpPr>
            <p:cNvPr id="26" name="直接连接符 25"/>
            <p:cNvCxnSpPr/>
            <p:nvPr/>
          </p:nvCxnSpPr>
          <p:spPr>
            <a:xfrm flipV="1">
              <a:off x="395536" y="2355726"/>
              <a:ext cx="0" cy="72008"/>
            </a:xfrm>
            <a:prstGeom prst="line">
              <a:avLst/>
            </a:prstGeom>
            <a:ln w="28575">
              <a:solidFill>
                <a:schemeClr val="bg1">
                  <a:lumMod val="50000"/>
                </a:schemeClr>
              </a:solidFill>
            </a:ln>
          </p:spPr>
          <p:style>
            <a:lnRef idx="1">
              <a:schemeClr val="dk1"/>
            </a:lnRef>
            <a:fillRef idx="0">
              <a:schemeClr val="dk1"/>
            </a:fillRef>
            <a:effectRef idx="0">
              <a:schemeClr val="dk1"/>
            </a:effectRef>
            <a:fontRef idx="minor">
              <a:schemeClr val="tx1"/>
            </a:fontRef>
          </p:style>
        </p:cxnSp>
        <p:sp>
          <p:nvSpPr>
            <p:cNvPr id="27" name="TextBox 26"/>
            <p:cNvSpPr txBox="1"/>
            <p:nvPr/>
          </p:nvSpPr>
          <p:spPr>
            <a:xfrm>
              <a:off x="107504" y="2452300"/>
              <a:ext cx="451085" cy="253915"/>
            </a:xfrm>
            <a:prstGeom prst="rect">
              <a:avLst/>
            </a:prstGeom>
            <a:noFill/>
          </p:spPr>
          <p:txBody>
            <a:bodyPr wrap="none" rtlCol="0">
              <a:spAutoFit/>
            </a:bodyPr>
            <a:lstStyle/>
            <a:p>
              <a:r>
                <a:rPr lang="en-US" altLang="zh-CN" sz="1600" dirty="0">
                  <a:solidFill>
                    <a:schemeClr val="tx1">
                      <a:lumMod val="65000"/>
                      <a:lumOff val="35000"/>
                    </a:schemeClr>
                  </a:solidFill>
                </a:rPr>
                <a:t>2020</a:t>
              </a:r>
              <a:endParaRPr lang="zh-CN" altLang="en-US" sz="1600" dirty="0">
                <a:solidFill>
                  <a:schemeClr val="tx1">
                    <a:lumMod val="65000"/>
                    <a:lumOff val="35000"/>
                  </a:schemeClr>
                </a:solidFill>
              </a:endParaRPr>
            </a:p>
          </p:txBody>
        </p:sp>
      </p:grpSp>
      <p:grpSp>
        <p:nvGrpSpPr>
          <p:cNvPr id="28" name="组合 27"/>
          <p:cNvGrpSpPr/>
          <p:nvPr/>
        </p:nvGrpSpPr>
        <p:grpSpPr>
          <a:xfrm>
            <a:off x="719403" y="3758486"/>
            <a:ext cx="1632181" cy="2247299"/>
            <a:chOff x="539552" y="2355726"/>
            <a:chExt cx="1224136" cy="1685474"/>
          </a:xfrm>
        </p:grpSpPr>
        <p:grpSp>
          <p:nvGrpSpPr>
            <p:cNvPr id="29" name="组合 28"/>
            <p:cNvGrpSpPr/>
            <p:nvPr/>
          </p:nvGrpSpPr>
          <p:grpSpPr>
            <a:xfrm>
              <a:off x="1095087" y="2355726"/>
              <a:ext cx="172379" cy="1080120"/>
              <a:chOff x="1095087" y="2355726"/>
              <a:chExt cx="172379" cy="1080120"/>
            </a:xfrm>
          </p:grpSpPr>
          <p:sp>
            <p:nvSpPr>
              <p:cNvPr id="31" name="椭圆 30"/>
              <p:cNvSpPr/>
              <p:nvPr/>
            </p:nvSpPr>
            <p:spPr>
              <a:xfrm>
                <a:off x="1095087" y="2355726"/>
                <a:ext cx="172379" cy="172379"/>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CN" altLang="en-US" sz="2400"/>
              </a:p>
            </p:txBody>
          </p:sp>
          <p:cxnSp>
            <p:nvCxnSpPr>
              <p:cNvPr id="32" name="直接连接符 31"/>
              <p:cNvCxnSpPr>
                <a:stCxn id="31" idx="4"/>
              </p:cNvCxnSpPr>
              <p:nvPr/>
            </p:nvCxnSpPr>
            <p:spPr>
              <a:xfrm>
                <a:off x="1181277" y="2528105"/>
                <a:ext cx="0" cy="907741"/>
              </a:xfrm>
              <a:prstGeom prst="line">
                <a:avLst/>
              </a:prstGeom>
              <a:ln w="1905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30" name="TextBox 29"/>
            <p:cNvSpPr txBox="1"/>
            <p:nvPr/>
          </p:nvSpPr>
          <p:spPr>
            <a:xfrm>
              <a:off x="539552" y="3417952"/>
              <a:ext cx="1224136" cy="623248"/>
            </a:xfrm>
            <a:prstGeom prst="rect">
              <a:avLst/>
            </a:prstGeom>
            <a:noFill/>
          </p:spPr>
          <p:txBody>
            <a:bodyPr wrap="square" rtlCol="0">
              <a:spAutoFit/>
            </a:bodyPr>
            <a:lstStyle/>
            <a:p>
              <a:pPr algn="ctr"/>
              <a:r>
                <a:rPr lang="en-US" altLang="zh-CN" sz="2400" dirty="0">
                  <a:solidFill>
                    <a:schemeClr val="tx1">
                      <a:lumMod val="50000"/>
                      <a:lumOff val="50000"/>
                    </a:schemeClr>
                  </a:solidFill>
                  <a:latin typeface="Calibri" panose="020F0502020204030204" pitchFamily="34" charset="0"/>
                </a:rPr>
                <a:t>First prototype</a:t>
              </a:r>
              <a:endParaRPr lang="zh-CN" altLang="en-US" sz="2400" dirty="0">
                <a:solidFill>
                  <a:schemeClr val="tx1">
                    <a:lumMod val="50000"/>
                    <a:lumOff val="50000"/>
                  </a:schemeClr>
                </a:solidFill>
                <a:latin typeface="Calibri" panose="020F0502020204030204" pitchFamily="34" charset="0"/>
              </a:endParaRPr>
            </a:p>
          </p:txBody>
        </p:sp>
      </p:grpSp>
      <p:grpSp>
        <p:nvGrpSpPr>
          <p:cNvPr id="33" name="组合 32"/>
          <p:cNvGrpSpPr/>
          <p:nvPr/>
        </p:nvGrpSpPr>
        <p:grpSpPr>
          <a:xfrm>
            <a:off x="1460116" y="1853427"/>
            <a:ext cx="2016224" cy="2134897"/>
            <a:chOff x="504959" y="926932"/>
            <a:chExt cx="1512168" cy="1601173"/>
          </a:xfrm>
        </p:grpSpPr>
        <p:grpSp>
          <p:nvGrpSpPr>
            <p:cNvPr id="34" name="组合 33"/>
            <p:cNvGrpSpPr/>
            <p:nvPr/>
          </p:nvGrpSpPr>
          <p:grpSpPr>
            <a:xfrm>
              <a:off x="1095087" y="1635646"/>
              <a:ext cx="172379" cy="892459"/>
              <a:chOff x="1095087" y="1635646"/>
              <a:chExt cx="172379" cy="892459"/>
            </a:xfrm>
          </p:grpSpPr>
          <p:sp>
            <p:nvSpPr>
              <p:cNvPr id="36" name="椭圆 35"/>
              <p:cNvSpPr/>
              <p:nvPr/>
            </p:nvSpPr>
            <p:spPr>
              <a:xfrm>
                <a:off x="1095087" y="2355726"/>
                <a:ext cx="172379" cy="172379"/>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CN" altLang="en-US" sz="2400"/>
              </a:p>
            </p:txBody>
          </p:sp>
          <p:cxnSp>
            <p:nvCxnSpPr>
              <p:cNvPr id="37" name="直接连接符 36"/>
              <p:cNvCxnSpPr>
                <a:stCxn id="36" idx="0"/>
              </p:cNvCxnSpPr>
              <p:nvPr/>
            </p:nvCxnSpPr>
            <p:spPr>
              <a:xfrm flipV="1">
                <a:off x="1181277" y="1635646"/>
                <a:ext cx="0" cy="720080"/>
              </a:xfrm>
              <a:prstGeom prst="line">
                <a:avLst/>
              </a:prstGeom>
              <a:ln w="1905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35" name="TextBox 34"/>
            <p:cNvSpPr txBox="1"/>
            <p:nvPr/>
          </p:nvSpPr>
          <p:spPr>
            <a:xfrm>
              <a:off x="504959" y="926932"/>
              <a:ext cx="1512168" cy="623248"/>
            </a:xfrm>
            <a:prstGeom prst="rect">
              <a:avLst/>
            </a:prstGeom>
            <a:noFill/>
          </p:spPr>
          <p:txBody>
            <a:bodyPr wrap="square" rtlCol="0">
              <a:spAutoFit/>
            </a:bodyPr>
            <a:lstStyle/>
            <a:p>
              <a:pPr algn="ctr"/>
              <a:r>
                <a:rPr lang="en-US" altLang="zh-CN" sz="2400" dirty="0">
                  <a:solidFill>
                    <a:schemeClr val="tx1">
                      <a:lumMod val="50000"/>
                      <a:lumOff val="50000"/>
                    </a:schemeClr>
                  </a:solidFill>
                  <a:latin typeface="Calibri" panose="020F0502020204030204" pitchFamily="34" charset="0"/>
                </a:rPr>
                <a:t>Development started</a:t>
              </a:r>
              <a:endParaRPr lang="zh-CN" altLang="en-US" sz="2400" dirty="0">
                <a:solidFill>
                  <a:schemeClr val="tx1">
                    <a:lumMod val="50000"/>
                    <a:lumOff val="50000"/>
                  </a:schemeClr>
                </a:solidFill>
                <a:latin typeface="Calibri" panose="020F0502020204030204" pitchFamily="34" charset="0"/>
              </a:endParaRPr>
            </a:p>
          </p:txBody>
        </p:sp>
      </p:grpSp>
      <p:grpSp>
        <p:nvGrpSpPr>
          <p:cNvPr id="58" name="组合 57"/>
          <p:cNvGrpSpPr/>
          <p:nvPr/>
        </p:nvGrpSpPr>
        <p:grpSpPr>
          <a:xfrm>
            <a:off x="3791745" y="1922670"/>
            <a:ext cx="1632180" cy="2039020"/>
            <a:chOff x="558723" y="1163327"/>
            <a:chExt cx="1224135" cy="1364778"/>
          </a:xfrm>
        </p:grpSpPr>
        <p:grpSp>
          <p:nvGrpSpPr>
            <p:cNvPr id="59" name="组合 58"/>
            <p:cNvGrpSpPr/>
            <p:nvPr/>
          </p:nvGrpSpPr>
          <p:grpSpPr>
            <a:xfrm>
              <a:off x="1095087" y="1749468"/>
              <a:ext cx="172379" cy="778637"/>
              <a:chOff x="1095087" y="1749468"/>
              <a:chExt cx="172379" cy="778637"/>
            </a:xfrm>
          </p:grpSpPr>
          <p:sp>
            <p:nvSpPr>
              <p:cNvPr id="61" name="椭圆 60"/>
              <p:cNvSpPr/>
              <p:nvPr/>
            </p:nvSpPr>
            <p:spPr>
              <a:xfrm>
                <a:off x="1095087" y="2355726"/>
                <a:ext cx="172379" cy="172379"/>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CN" altLang="en-US" sz="2400"/>
              </a:p>
            </p:txBody>
          </p:sp>
          <p:cxnSp>
            <p:nvCxnSpPr>
              <p:cNvPr id="62" name="直接连接符 61"/>
              <p:cNvCxnSpPr>
                <a:stCxn id="61" idx="0"/>
              </p:cNvCxnSpPr>
              <p:nvPr/>
            </p:nvCxnSpPr>
            <p:spPr>
              <a:xfrm flipH="1" flipV="1">
                <a:off x="1181276" y="1749468"/>
                <a:ext cx="1" cy="606258"/>
              </a:xfrm>
              <a:prstGeom prst="line">
                <a:avLst/>
              </a:prstGeom>
              <a:ln w="1905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60" name="TextBox 59"/>
            <p:cNvSpPr txBox="1"/>
            <p:nvPr/>
          </p:nvSpPr>
          <p:spPr>
            <a:xfrm>
              <a:off x="558723" y="1163327"/>
              <a:ext cx="1224135" cy="501320"/>
            </a:xfrm>
            <a:prstGeom prst="rect">
              <a:avLst/>
            </a:prstGeom>
            <a:noFill/>
          </p:spPr>
          <p:txBody>
            <a:bodyPr wrap="square" rtlCol="0">
              <a:spAutoFit/>
            </a:bodyPr>
            <a:lstStyle/>
            <a:p>
              <a:pPr algn="ctr"/>
              <a:r>
                <a:rPr lang="en-US" altLang="zh-CN" sz="2400" b="1" dirty="0">
                  <a:solidFill>
                    <a:schemeClr val="tx1">
                      <a:lumMod val="50000"/>
                      <a:lumOff val="50000"/>
                    </a:schemeClr>
                  </a:solidFill>
                  <a:latin typeface="Calibri" panose="020F0502020204030204" pitchFamily="34" charset="0"/>
                </a:rPr>
                <a:t>V0.2</a:t>
              </a:r>
            </a:p>
            <a:p>
              <a:pPr algn="ctr"/>
              <a:r>
                <a:rPr lang="en-US" altLang="zh-CN" sz="1867" dirty="0">
                  <a:solidFill>
                    <a:schemeClr val="tx1">
                      <a:lumMod val="50000"/>
                      <a:lumOff val="50000"/>
                    </a:schemeClr>
                  </a:solidFill>
                  <a:latin typeface="Calibri" panose="020F0502020204030204" pitchFamily="34" charset="0"/>
                </a:rPr>
                <a:t>Sampling APIs</a:t>
              </a:r>
              <a:endParaRPr lang="zh-CN" altLang="en-US" sz="1867" dirty="0">
                <a:solidFill>
                  <a:schemeClr val="tx1">
                    <a:lumMod val="50000"/>
                    <a:lumOff val="50000"/>
                  </a:schemeClr>
                </a:solidFill>
                <a:latin typeface="Calibri" panose="020F0502020204030204" pitchFamily="34" charset="0"/>
              </a:endParaRPr>
            </a:p>
          </p:txBody>
        </p:sp>
      </p:grpSp>
      <p:grpSp>
        <p:nvGrpSpPr>
          <p:cNvPr id="63" name="组合 62"/>
          <p:cNvGrpSpPr/>
          <p:nvPr/>
        </p:nvGrpSpPr>
        <p:grpSpPr>
          <a:xfrm>
            <a:off x="4217736" y="3715759"/>
            <a:ext cx="2688299" cy="2026991"/>
            <a:chOff x="173164" y="2355726"/>
            <a:chExt cx="2016224" cy="1520244"/>
          </a:xfrm>
        </p:grpSpPr>
        <p:grpSp>
          <p:nvGrpSpPr>
            <p:cNvPr id="64" name="组合 63"/>
            <p:cNvGrpSpPr/>
            <p:nvPr/>
          </p:nvGrpSpPr>
          <p:grpSpPr>
            <a:xfrm>
              <a:off x="1095087" y="2355726"/>
              <a:ext cx="172379" cy="658292"/>
              <a:chOff x="1095087" y="2355726"/>
              <a:chExt cx="172379" cy="658292"/>
            </a:xfrm>
          </p:grpSpPr>
          <p:sp>
            <p:nvSpPr>
              <p:cNvPr id="66" name="椭圆 65"/>
              <p:cNvSpPr/>
              <p:nvPr/>
            </p:nvSpPr>
            <p:spPr>
              <a:xfrm>
                <a:off x="1095087" y="2355726"/>
                <a:ext cx="172379" cy="172379"/>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CN" altLang="en-US" sz="2400"/>
              </a:p>
            </p:txBody>
          </p:sp>
          <p:cxnSp>
            <p:nvCxnSpPr>
              <p:cNvPr id="67" name="直接连接符 66"/>
              <p:cNvCxnSpPr>
                <a:stCxn id="66" idx="4"/>
              </p:cNvCxnSpPr>
              <p:nvPr/>
            </p:nvCxnSpPr>
            <p:spPr>
              <a:xfrm flipH="1">
                <a:off x="1181276" y="2528105"/>
                <a:ext cx="1" cy="485913"/>
              </a:xfrm>
              <a:prstGeom prst="line">
                <a:avLst/>
              </a:prstGeom>
              <a:ln w="1905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65" name="TextBox 64"/>
            <p:cNvSpPr txBox="1"/>
            <p:nvPr/>
          </p:nvSpPr>
          <p:spPr>
            <a:xfrm>
              <a:off x="173164" y="3083397"/>
              <a:ext cx="2016224" cy="792573"/>
            </a:xfrm>
            <a:prstGeom prst="rect">
              <a:avLst/>
            </a:prstGeom>
            <a:noFill/>
          </p:spPr>
          <p:txBody>
            <a:bodyPr wrap="square" rtlCol="0">
              <a:spAutoFit/>
            </a:bodyPr>
            <a:lstStyle/>
            <a:p>
              <a:pPr algn="ctr"/>
              <a:r>
                <a:rPr lang="en-US" altLang="zh-CN" sz="2400" b="1" dirty="0">
                  <a:solidFill>
                    <a:schemeClr val="tx1">
                      <a:lumMod val="50000"/>
                      <a:lumOff val="50000"/>
                    </a:schemeClr>
                  </a:solidFill>
                  <a:latin typeface="Calibri" panose="020F0502020204030204" pitchFamily="34" charset="0"/>
                </a:rPr>
                <a:t>V0.3</a:t>
              </a:r>
            </a:p>
            <a:p>
              <a:pPr algn="ctr"/>
              <a:r>
                <a:rPr lang="en-US" altLang="zh-CN" sz="1867" dirty="0">
                  <a:solidFill>
                    <a:schemeClr val="tx1">
                      <a:lumMod val="50000"/>
                      <a:lumOff val="50000"/>
                    </a:schemeClr>
                  </a:solidFill>
                  <a:latin typeface="Calibri" panose="020F0502020204030204" pitchFamily="34" charset="0"/>
                </a:rPr>
                <a:t>Fused message passing</a:t>
              </a:r>
              <a:endParaRPr lang="en-US" altLang="zh-CN" sz="2400" dirty="0">
                <a:solidFill>
                  <a:schemeClr val="tx1">
                    <a:lumMod val="50000"/>
                    <a:lumOff val="50000"/>
                  </a:schemeClr>
                </a:solidFill>
                <a:latin typeface="Calibri" panose="020F0502020204030204" pitchFamily="34" charset="0"/>
              </a:endParaRPr>
            </a:p>
            <a:p>
              <a:pPr algn="ctr"/>
              <a:r>
                <a:rPr lang="en-US" altLang="zh-CN" dirty="0">
                  <a:solidFill>
                    <a:schemeClr val="tx1">
                      <a:lumMod val="50000"/>
                      <a:lumOff val="50000"/>
                    </a:schemeClr>
                  </a:solidFill>
                  <a:latin typeface="Calibri" panose="020F0502020204030204" pitchFamily="34" charset="0"/>
                </a:rPr>
                <a:t>Multi-GPU/-core</a:t>
              </a:r>
              <a:endParaRPr lang="en-US" altLang="zh-CN" sz="1600" dirty="0">
                <a:solidFill>
                  <a:schemeClr val="tx1">
                    <a:lumMod val="50000"/>
                    <a:lumOff val="50000"/>
                  </a:schemeClr>
                </a:solidFill>
                <a:latin typeface="Calibri" panose="020F0502020204030204" pitchFamily="34" charset="0"/>
              </a:endParaRPr>
            </a:p>
          </p:txBody>
        </p:sp>
      </p:grpSp>
      <p:grpSp>
        <p:nvGrpSpPr>
          <p:cNvPr id="76" name="组合 75"/>
          <p:cNvGrpSpPr/>
          <p:nvPr/>
        </p:nvGrpSpPr>
        <p:grpSpPr>
          <a:xfrm>
            <a:off x="5327915" y="1347377"/>
            <a:ext cx="1632180" cy="2642349"/>
            <a:chOff x="630730" y="759499"/>
            <a:chExt cx="1224135" cy="1768606"/>
          </a:xfrm>
        </p:grpSpPr>
        <p:grpSp>
          <p:nvGrpSpPr>
            <p:cNvPr id="77" name="组合 76"/>
            <p:cNvGrpSpPr/>
            <p:nvPr/>
          </p:nvGrpSpPr>
          <p:grpSpPr>
            <a:xfrm>
              <a:off x="1206794" y="1537911"/>
              <a:ext cx="172379" cy="990194"/>
              <a:chOff x="1206794" y="1537911"/>
              <a:chExt cx="172379" cy="990194"/>
            </a:xfrm>
          </p:grpSpPr>
          <p:sp>
            <p:nvSpPr>
              <p:cNvPr id="79" name="椭圆 78"/>
              <p:cNvSpPr/>
              <p:nvPr/>
            </p:nvSpPr>
            <p:spPr>
              <a:xfrm>
                <a:off x="1206794" y="2355726"/>
                <a:ext cx="172379" cy="172379"/>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CN" altLang="en-US" sz="2400"/>
              </a:p>
            </p:txBody>
          </p:sp>
          <p:cxnSp>
            <p:nvCxnSpPr>
              <p:cNvPr id="80" name="直接连接符 79"/>
              <p:cNvCxnSpPr>
                <a:stCxn id="79" idx="0"/>
              </p:cNvCxnSpPr>
              <p:nvPr/>
            </p:nvCxnSpPr>
            <p:spPr>
              <a:xfrm flipH="1" flipV="1">
                <a:off x="1292983" y="1537911"/>
                <a:ext cx="1" cy="817815"/>
              </a:xfrm>
              <a:prstGeom prst="line">
                <a:avLst/>
              </a:prstGeom>
              <a:ln w="1905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78" name="TextBox 77"/>
            <p:cNvSpPr txBox="1"/>
            <p:nvPr/>
          </p:nvSpPr>
          <p:spPr>
            <a:xfrm>
              <a:off x="630730" y="759499"/>
              <a:ext cx="1224135" cy="693634"/>
            </a:xfrm>
            <a:prstGeom prst="rect">
              <a:avLst/>
            </a:prstGeom>
            <a:noFill/>
          </p:spPr>
          <p:txBody>
            <a:bodyPr wrap="square" rtlCol="0">
              <a:spAutoFit/>
            </a:bodyPr>
            <a:lstStyle/>
            <a:p>
              <a:pPr algn="ctr"/>
              <a:r>
                <a:rPr lang="en-US" altLang="zh-CN" sz="2400" b="1" dirty="0">
                  <a:solidFill>
                    <a:schemeClr val="tx1">
                      <a:lumMod val="50000"/>
                      <a:lumOff val="50000"/>
                    </a:schemeClr>
                  </a:solidFill>
                  <a:latin typeface="Calibri" panose="020F0502020204030204" pitchFamily="34" charset="0"/>
                </a:rPr>
                <a:t>V0.3.1</a:t>
              </a:r>
            </a:p>
            <a:p>
              <a:pPr algn="ctr"/>
              <a:r>
                <a:rPr lang="en-US" altLang="zh-CN" sz="1867" dirty="0">
                  <a:solidFill>
                    <a:schemeClr val="tx1">
                      <a:lumMod val="50000"/>
                      <a:lumOff val="50000"/>
                    </a:schemeClr>
                  </a:solidFill>
                  <a:latin typeface="Calibri" panose="020F0502020204030204" pitchFamily="34" charset="0"/>
                </a:rPr>
                <a:t>NN modules</a:t>
              </a:r>
            </a:p>
            <a:p>
              <a:pPr algn="ctr"/>
              <a:r>
                <a:rPr lang="en-US" altLang="zh-CN" sz="1867" dirty="0">
                  <a:solidFill>
                    <a:schemeClr val="tx1">
                      <a:lumMod val="50000"/>
                      <a:lumOff val="50000"/>
                    </a:schemeClr>
                  </a:solidFill>
                  <a:latin typeface="Calibri" panose="020F0502020204030204" pitchFamily="34" charset="0"/>
                </a:rPr>
                <a:t>DGL-</a:t>
              </a:r>
              <a:r>
                <a:rPr lang="en-US" altLang="zh-CN" sz="1867" dirty="0" err="1">
                  <a:solidFill>
                    <a:schemeClr val="tx1">
                      <a:lumMod val="50000"/>
                      <a:lumOff val="50000"/>
                    </a:schemeClr>
                  </a:solidFill>
                  <a:latin typeface="Calibri" panose="020F0502020204030204" pitchFamily="34" charset="0"/>
                </a:rPr>
                <a:t>Chem</a:t>
              </a:r>
              <a:endParaRPr lang="zh-CN" altLang="en-US" sz="1867" dirty="0">
                <a:solidFill>
                  <a:schemeClr val="tx1">
                    <a:lumMod val="50000"/>
                    <a:lumOff val="50000"/>
                  </a:schemeClr>
                </a:solidFill>
                <a:latin typeface="Calibri" panose="020F0502020204030204" pitchFamily="34" charset="0"/>
              </a:endParaRPr>
            </a:p>
          </p:txBody>
        </p:sp>
      </p:grpSp>
      <p:grpSp>
        <p:nvGrpSpPr>
          <p:cNvPr id="86" name="组合 85"/>
          <p:cNvGrpSpPr/>
          <p:nvPr/>
        </p:nvGrpSpPr>
        <p:grpSpPr>
          <a:xfrm>
            <a:off x="5999989" y="3732812"/>
            <a:ext cx="2688299" cy="2806579"/>
            <a:chOff x="213710" y="2355726"/>
            <a:chExt cx="2016224" cy="2104934"/>
          </a:xfrm>
        </p:grpSpPr>
        <p:grpSp>
          <p:nvGrpSpPr>
            <p:cNvPr id="87" name="组合 86"/>
            <p:cNvGrpSpPr/>
            <p:nvPr/>
          </p:nvGrpSpPr>
          <p:grpSpPr>
            <a:xfrm>
              <a:off x="1095087" y="2355726"/>
              <a:ext cx="172379" cy="1281765"/>
              <a:chOff x="1095087" y="2355726"/>
              <a:chExt cx="172379" cy="1281765"/>
            </a:xfrm>
          </p:grpSpPr>
          <p:sp>
            <p:nvSpPr>
              <p:cNvPr id="89" name="椭圆 88"/>
              <p:cNvSpPr/>
              <p:nvPr/>
            </p:nvSpPr>
            <p:spPr>
              <a:xfrm>
                <a:off x="1095087" y="2355726"/>
                <a:ext cx="172379" cy="172379"/>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CN" altLang="en-US" sz="2400"/>
              </a:p>
            </p:txBody>
          </p:sp>
          <p:cxnSp>
            <p:nvCxnSpPr>
              <p:cNvPr id="90" name="直接连接符 89"/>
              <p:cNvCxnSpPr>
                <a:stCxn id="89" idx="4"/>
              </p:cNvCxnSpPr>
              <p:nvPr/>
            </p:nvCxnSpPr>
            <p:spPr>
              <a:xfrm>
                <a:off x="1181277" y="2528105"/>
                <a:ext cx="0" cy="1109386"/>
              </a:xfrm>
              <a:prstGeom prst="line">
                <a:avLst/>
              </a:prstGeom>
              <a:ln w="1905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88" name="TextBox 87"/>
            <p:cNvSpPr txBox="1"/>
            <p:nvPr/>
          </p:nvSpPr>
          <p:spPr>
            <a:xfrm>
              <a:off x="213710" y="3683428"/>
              <a:ext cx="2016224" cy="777232"/>
            </a:xfrm>
            <a:prstGeom prst="rect">
              <a:avLst/>
            </a:prstGeom>
            <a:noFill/>
          </p:spPr>
          <p:txBody>
            <a:bodyPr wrap="square" rtlCol="0">
              <a:spAutoFit/>
            </a:bodyPr>
            <a:lstStyle/>
            <a:p>
              <a:pPr algn="ctr"/>
              <a:r>
                <a:rPr lang="en-US" altLang="zh-CN" sz="2400" b="1" dirty="0">
                  <a:solidFill>
                    <a:schemeClr val="tx1">
                      <a:lumMod val="50000"/>
                      <a:lumOff val="50000"/>
                    </a:schemeClr>
                  </a:solidFill>
                  <a:latin typeface="Calibri" panose="020F0502020204030204" pitchFamily="34" charset="0"/>
                </a:rPr>
                <a:t>V0.4</a:t>
              </a:r>
            </a:p>
            <a:p>
              <a:pPr algn="ctr"/>
              <a:r>
                <a:rPr lang="en-US" altLang="zh-CN" sz="1867" dirty="0">
                  <a:solidFill>
                    <a:schemeClr val="tx1">
                      <a:lumMod val="50000"/>
                      <a:lumOff val="50000"/>
                    </a:schemeClr>
                  </a:solidFill>
                  <a:latin typeface="Calibri" panose="020F0502020204030204" pitchFamily="34" charset="0"/>
                </a:rPr>
                <a:t>Heterogeneous graph</a:t>
              </a:r>
            </a:p>
            <a:p>
              <a:pPr algn="ctr"/>
              <a:r>
                <a:rPr lang="en-US" altLang="zh-CN" sz="1867" dirty="0">
                  <a:solidFill>
                    <a:schemeClr val="tx1">
                      <a:lumMod val="50000"/>
                      <a:lumOff val="50000"/>
                    </a:schemeClr>
                  </a:solidFill>
                  <a:latin typeface="Calibri" panose="020F0502020204030204" pitchFamily="34" charset="0"/>
                </a:rPr>
                <a:t>DGL-KE</a:t>
              </a:r>
              <a:endParaRPr lang="zh-CN" altLang="en-US" sz="2400" dirty="0">
                <a:solidFill>
                  <a:schemeClr val="tx1">
                    <a:lumMod val="50000"/>
                    <a:lumOff val="50000"/>
                  </a:schemeClr>
                </a:solidFill>
                <a:latin typeface="Calibri" panose="020F0502020204030204" pitchFamily="34" charset="0"/>
              </a:endParaRPr>
            </a:p>
          </p:txBody>
        </p:sp>
      </p:grpSp>
      <p:grpSp>
        <p:nvGrpSpPr>
          <p:cNvPr id="96" name="组合 95"/>
          <p:cNvGrpSpPr/>
          <p:nvPr/>
        </p:nvGrpSpPr>
        <p:grpSpPr>
          <a:xfrm>
            <a:off x="7344138" y="1366799"/>
            <a:ext cx="2123415" cy="2642349"/>
            <a:chOff x="486713" y="759499"/>
            <a:chExt cx="1592561" cy="1768606"/>
          </a:xfrm>
        </p:grpSpPr>
        <p:grpSp>
          <p:nvGrpSpPr>
            <p:cNvPr id="97" name="组合 96"/>
            <p:cNvGrpSpPr/>
            <p:nvPr/>
          </p:nvGrpSpPr>
          <p:grpSpPr>
            <a:xfrm>
              <a:off x="1206794" y="1537911"/>
              <a:ext cx="172379" cy="990194"/>
              <a:chOff x="1206794" y="1537911"/>
              <a:chExt cx="172379" cy="990194"/>
            </a:xfrm>
          </p:grpSpPr>
          <p:sp>
            <p:nvSpPr>
              <p:cNvPr id="99" name="椭圆 98"/>
              <p:cNvSpPr/>
              <p:nvPr/>
            </p:nvSpPr>
            <p:spPr>
              <a:xfrm>
                <a:off x="1206794" y="2355726"/>
                <a:ext cx="172379" cy="172379"/>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CN" altLang="en-US" sz="2400"/>
              </a:p>
            </p:txBody>
          </p:sp>
          <p:cxnSp>
            <p:nvCxnSpPr>
              <p:cNvPr id="100" name="直接连接符 99"/>
              <p:cNvCxnSpPr>
                <a:stCxn id="99" idx="0"/>
              </p:cNvCxnSpPr>
              <p:nvPr/>
            </p:nvCxnSpPr>
            <p:spPr>
              <a:xfrm flipH="1" flipV="1">
                <a:off x="1292983" y="1537911"/>
                <a:ext cx="1" cy="817815"/>
              </a:xfrm>
              <a:prstGeom prst="line">
                <a:avLst/>
              </a:prstGeom>
              <a:ln w="1905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98" name="TextBox 97"/>
            <p:cNvSpPr txBox="1"/>
            <p:nvPr/>
          </p:nvSpPr>
          <p:spPr>
            <a:xfrm>
              <a:off x="486713" y="759499"/>
              <a:ext cx="1592561" cy="885948"/>
            </a:xfrm>
            <a:prstGeom prst="rect">
              <a:avLst/>
            </a:prstGeom>
            <a:noFill/>
          </p:spPr>
          <p:txBody>
            <a:bodyPr wrap="square" rtlCol="0">
              <a:spAutoFit/>
            </a:bodyPr>
            <a:lstStyle/>
            <a:p>
              <a:pPr algn="ctr"/>
              <a:r>
                <a:rPr lang="en-US" altLang="zh-CN" sz="2400" b="1" dirty="0">
                  <a:latin typeface="Calibri" panose="020F0502020204030204" pitchFamily="34" charset="0"/>
                </a:rPr>
                <a:t>V0.5</a:t>
              </a:r>
            </a:p>
            <a:p>
              <a:pPr algn="ctr"/>
              <a:r>
                <a:rPr lang="en-US" altLang="zh-CN" sz="1867" dirty="0">
                  <a:latin typeface="Calibri" panose="020F0502020204030204" pitchFamily="34" charset="0"/>
                </a:rPr>
                <a:t>DGL-Rec</a:t>
              </a:r>
            </a:p>
            <a:p>
              <a:pPr algn="ctr"/>
              <a:r>
                <a:rPr lang="en-US" altLang="zh-CN" sz="1867" dirty="0">
                  <a:latin typeface="Calibri" panose="020F0502020204030204" pitchFamily="34" charset="0"/>
                </a:rPr>
                <a:t>TF support</a:t>
              </a:r>
            </a:p>
            <a:p>
              <a:pPr algn="ctr"/>
              <a:r>
                <a:rPr lang="en-US" altLang="zh-CN" sz="1867" dirty="0">
                  <a:latin typeface="Calibri" panose="020F0502020204030204" pitchFamily="34" charset="0"/>
                </a:rPr>
                <a:t>Distributed training</a:t>
              </a:r>
              <a:endParaRPr lang="zh-CN" altLang="en-US" sz="1867" dirty="0">
                <a:latin typeface="Calibri" panose="020F0502020204030204" pitchFamily="34" charset="0"/>
              </a:endParaRPr>
            </a:p>
          </p:txBody>
        </p:sp>
      </p:grpSp>
      <p:sp>
        <p:nvSpPr>
          <p:cNvPr id="106" name="TextBox 105"/>
          <p:cNvSpPr txBox="1"/>
          <p:nvPr/>
        </p:nvSpPr>
        <p:spPr>
          <a:xfrm>
            <a:off x="9360363" y="3945600"/>
            <a:ext cx="2400267" cy="1405256"/>
          </a:xfrm>
          <a:prstGeom prst="rect">
            <a:avLst/>
          </a:prstGeom>
          <a:noFill/>
        </p:spPr>
        <p:txBody>
          <a:bodyPr wrap="square" rtlCol="0">
            <a:spAutoFit/>
          </a:bodyPr>
          <a:lstStyle/>
          <a:p>
            <a:r>
              <a:rPr lang="en-US" altLang="zh-CN" sz="2133" dirty="0">
                <a:latin typeface="Calibri" panose="020F0502020204030204" pitchFamily="34" charset="0"/>
              </a:rPr>
              <a:t>More model zoos</a:t>
            </a:r>
          </a:p>
          <a:p>
            <a:r>
              <a:rPr lang="en-US" altLang="zh-CN" sz="2133" dirty="0">
                <a:latin typeface="Calibri" panose="020F0502020204030204" pitchFamily="34" charset="0"/>
              </a:rPr>
              <a:t>More NN modules</a:t>
            </a:r>
          </a:p>
          <a:p>
            <a:r>
              <a:rPr lang="en-US" altLang="zh-CN" sz="2133" dirty="0">
                <a:latin typeface="Calibri" panose="020F0502020204030204" pitchFamily="34" charset="0"/>
              </a:rPr>
              <a:t>Faster training</a:t>
            </a:r>
          </a:p>
          <a:p>
            <a:r>
              <a:rPr lang="en-US" altLang="zh-CN" sz="2133" dirty="0">
                <a:latin typeface="Calibri" panose="020F0502020204030204" pitchFamily="34" charset="0"/>
              </a:rPr>
              <a:t>…</a:t>
            </a:r>
            <a:endParaRPr lang="zh-CN" altLang="en-US" sz="2133" dirty="0">
              <a:latin typeface="Calibri" panose="020F0502020204030204" pitchFamily="34" charset="0"/>
            </a:endParaRPr>
          </a:p>
        </p:txBody>
      </p:sp>
      <p:grpSp>
        <p:nvGrpSpPr>
          <p:cNvPr id="68" name="组合 52">
            <a:extLst>
              <a:ext uri="{FF2B5EF4-FFF2-40B4-BE49-F238E27FC236}">
                <a16:creationId xmlns:a16="http://schemas.microsoft.com/office/drawing/2014/main" id="{B4D9BD82-5449-9347-A66A-55690C8205C5}"/>
              </a:ext>
            </a:extLst>
          </p:cNvPr>
          <p:cNvGrpSpPr/>
          <p:nvPr/>
        </p:nvGrpSpPr>
        <p:grpSpPr>
          <a:xfrm>
            <a:off x="3001298" y="3761350"/>
            <a:ext cx="1502432" cy="2524298"/>
            <a:chOff x="629725" y="2355726"/>
            <a:chExt cx="1126824" cy="1893223"/>
          </a:xfrm>
        </p:grpSpPr>
        <p:grpSp>
          <p:nvGrpSpPr>
            <p:cNvPr id="69" name="组合 53">
              <a:extLst>
                <a:ext uri="{FF2B5EF4-FFF2-40B4-BE49-F238E27FC236}">
                  <a16:creationId xmlns:a16="http://schemas.microsoft.com/office/drawing/2014/main" id="{777FB350-0ED9-0A4C-AAB7-3F4BC0766469}"/>
                </a:ext>
              </a:extLst>
            </p:cNvPr>
            <p:cNvGrpSpPr/>
            <p:nvPr/>
          </p:nvGrpSpPr>
          <p:grpSpPr>
            <a:xfrm>
              <a:off x="1095087" y="2355726"/>
              <a:ext cx="172379" cy="1080120"/>
              <a:chOff x="1095087" y="2355726"/>
              <a:chExt cx="172379" cy="1080120"/>
            </a:xfrm>
          </p:grpSpPr>
          <p:sp>
            <p:nvSpPr>
              <p:cNvPr id="71" name="椭圆 55">
                <a:extLst>
                  <a:ext uri="{FF2B5EF4-FFF2-40B4-BE49-F238E27FC236}">
                    <a16:creationId xmlns:a16="http://schemas.microsoft.com/office/drawing/2014/main" id="{E57412BB-544E-DD48-AE7E-F05B477270A8}"/>
                  </a:ext>
                </a:extLst>
              </p:cNvPr>
              <p:cNvSpPr/>
              <p:nvPr/>
            </p:nvSpPr>
            <p:spPr>
              <a:xfrm>
                <a:off x="1095087" y="2355726"/>
                <a:ext cx="172379" cy="172379"/>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CN" altLang="en-US" sz="2400"/>
              </a:p>
            </p:txBody>
          </p:sp>
          <p:cxnSp>
            <p:nvCxnSpPr>
              <p:cNvPr id="72" name="直接连接符 56">
                <a:extLst>
                  <a:ext uri="{FF2B5EF4-FFF2-40B4-BE49-F238E27FC236}">
                    <a16:creationId xmlns:a16="http://schemas.microsoft.com/office/drawing/2014/main" id="{7A23049A-D2CD-0A45-99B7-F697EA34B60A}"/>
                  </a:ext>
                </a:extLst>
              </p:cNvPr>
              <p:cNvCxnSpPr>
                <a:stCxn id="71" idx="4"/>
              </p:cNvCxnSpPr>
              <p:nvPr/>
            </p:nvCxnSpPr>
            <p:spPr>
              <a:xfrm>
                <a:off x="1181277" y="2528105"/>
                <a:ext cx="0" cy="907741"/>
              </a:xfrm>
              <a:prstGeom prst="line">
                <a:avLst/>
              </a:prstGeom>
              <a:ln w="1905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70" name="TextBox 69">
              <a:extLst>
                <a:ext uri="{FF2B5EF4-FFF2-40B4-BE49-F238E27FC236}">
                  <a16:creationId xmlns:a16="http://schemas.microsoft.com/office/drawing/2014/main" id="{1E7B523D-0801-0F44-ADB3-15189578C432}"/>
                </a:ext>
              </a:extLst>
            </p:cNvPr>
            <p:cNvSpPr txBox="1"/>
            <p:nvPr/>
          </p:nvSpPr>
          <p:spPr>
            <a:xfrm>
              <a:off x="629725" y="3417952"/>
              <a:ext cx="1126824" cy="830997"/>
            </a:xfrm>
            <a:prstGeom prst="rect">
              <a:avLst/>
            </a:prstGeom>
            <a:noFill/>
          </p:spPr>
          <p:txBody>
            <a:bodyPr wrap="square" rtlCol="0">
              <a:spAutoFit/>
            </a:bodyPr>
            <a:lstStyle/>
            <a:p>
              <a:pPr algn="ctr"/>
              <a:r>
                <a:rPr lang="en-US" altLang="zh-CN" sz="2400" b="1" dirty="0">
                  <a:latin typeface="Calibri" panose="020F0502020204030204" pitchFamily="34" charset="0"/>
                </a:rPr>
                <a:t>V0.1</a:t>
              </a:r>
            </a:p>
            <a:p>
              <a:pPr algn="ctr"/>
              <a:r>
                <a:rPr lang="en-US" altLang="zh-CN" dirty="0">
                  <a:latin typeface="Calibri" panose="020F0502020204030204" pitchFamily="34" charset="0"/>
                </a:rPr>
                <a:t>(NeurIPS’18)</a:t>
              </a:r>
              <a:endParaRPr lang="zh-CN" altLang="en-US" dirty="0">
                <a:latin typeface="Calibri" panose="020F0502020204030204" pitchFamily="34" charset="0"/>
              </a:endParaRPr>
            </a:p>
            <a:p>
              <a:pPr algn="ctr"/>
              <a:endParaRPr lang="zh-CN" altLang="en-US" sz="2400" b="1" dirty="0">
                <a:latin typeface="Calibri" panose="020F0502020204030204" pitchFamily="34" charset="0"/>
              </a:endParaRPr>
            </a:p>
          </p:txBody>
        </p:sp>
      </p:grpSp>
    </p:spTree>
    <p:extLst>
      <p:ext uri="{BB962C8B-B14F-4D97-AF65-F5344CB8AC3E}">
        <p14:creationId xmlns:p14="http://schemas.microsoft.com/office/powerpoint/2010/main" val="2715382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fade">
                                      <p:cBhvr>
                                        <p:cTn id="7" dur="500"/>
                                        <p:tgtEl>
                                          <p:spTgt spid="9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6"/>
                                        </p:tgtEl>
                                        <p:attrNameLst>
                                          <p:attrName>style.visibility</p:attrName>
                                        </p:attrNameLst>
                                      </p:cBhvr>
                                      <p:to>
                                        <p:strVal val="visible"/>
                                      </p:to>
                                    </p:set>
                                    <p:animEffect transition="in" filter="fade">
                                      <p:cBhvr>
                                        <p:cTn id="12" dur="5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E28778E-0120-874D-9C1C-B483FFD22E92}"/>
              </a:ext>
            </a:extLst>
          </p:cNvPr>
          <p:cNvSpPr>
            <a:spLocks noGrp="1"/>
          </p:cNvSpPr>
          <p:nvPr>
            <p:ph type="title"/>
          </p:nvPr>
        </p:nvSpPr>
        <p:spPr>
          <a:xfrm>
            <a:off x="736270" y="2861843"/>
            <a:ext cx="10515600" cy="2852737"/>
          </a:xfrm>
        </p:spPr>
        <p:txBody>
          <a:bodyPr/>
          <a:lstStyle/>
          <a:p>
            <a:r>
              <a:rPr lang="en-US" dirty="0"/>
              <a:t>Q&amp;A</a:t>
            </a:r>
          </a:p>
        </p:txBody>
      </p:sp>
      <p:sp>
        <p:nvSpPr>
          <p:cNvPr id="5" name="Text Placeholder 4">
            <a:extLst>
              <a:ext uri="{FF2B5EF4-FFF2-40B4-BE49-F238E27FC236}">
                <a16:creationId xmlns:a16="http://schemas.microsoft.com/office/drawing/2014/main" id="{4F7593CE-ACD2-7245-8FA1-6967999BA1D1}"/>
              </a:ext>
            </a:extLst>
          </p:cNvPr>
          <p:cNvSpPr>
            <a:spLocks noGrp="1"/>
          </p:cNvSpPr>
          <p:nvPr>
            <p:ph type="body" idx="1"/>
          </p:nvPr>
        </p:nvSpPr>
        <p:spPr>
          <a:xfrm>
            <a:off x="736270" y="4339220"/>
            <a:ext cx="10515600" cy="1500187"/>
          </a:xfrm>
        </p:spPr>
        <p:txBody>
          <a:bodyPr/>
          <a:lstStyle/>
          <a:p>
            <a:r>
              <a:rPr lang="en-US" dirty="0"/>
              <a:t>We are hiring!</a:t>
            </a:r>
          </a:p>
        </p:txBody>
      </p:sp>
      <p:pic>
        <p:nvPicPr>
          <p:cNvPr id="6" name="Content Placeholder 6">
            <a:extLst>
              <a:ext uri="{FF2B5EF4-FFF2-40B4-BE49-F238E27FC236}">
                <a16:creationId xmlns:a16="http://schemas.microsoft.com/office/drawing/2014/main" id="{E1594DCC-09E0-D347-A57A-5BAD9D128DB2}"/>
              </a:ext>
            </a:extLst>
          </p:cNvPr>
          <p:cNvPicPr>
            <a:picLocks noChangeAspect="1"/>
          </p:cNvPicPr>
          <p:nvPr/>
        </p:nvPicPr>
        <p:blipFill>
          <a:blip r:embed="rId3"/>
          <a:stretch>
            <a:fillRect/>
          </a:stretch>
        </p:blipFill>
        <p:spPr>
          <a:xfrm>
            <a:off x="7693338" y="2266839"/>
            <a:ext cx="2963111" cy="2802323"/>
          </a:xfrm>
          <a:prstGeom prst="rect">
            <a:avLst/>
          </a:prstGeom>
        </p:spPr>
      </p:pic>
      <p:sp>
        <p:nvSpPr>
          <p:cNvPr id="7" name="TextBox 6">
            <a:extLst>
              <a:ext uri="{FF2B5EF4-FFF2-40B4-BE49-F238E27FC236}">
                <a16:creationId xmlns:a16="http://schemas.microsoft.com/office/drawing/2014/main" id="{D67CA465-6E20-A141-B58E-283B540D246D}"/>
              </a:ext>
            </a:extLst>
          </p:cNvPr>
          <p:cNvSpPr txBox="1"/>
          <p:nvPr/>
        </p:nvSpPr>
        <p:spPr>
          <a:xfrm>
            <a:off x="10149261" y="2131902"/>
            <a:ext cx="2042739" cy="707886"/>
          </a:xfrm>
          <a:prstGeom prst="rect">
            <a:avLst/>
          </a:prstGeom>
          <a:noFill/>
        </p:spPr>
        <p:txBody>
          <a:bodyPr wrap="none" rtlCol="0">
            <a:spAutoFit/>
          </a:bodyPr>
          <a:lstStyle/>
          <a:p>
            <a:r>
              <a:rPr lang="en-US" sz="4000" dirty="0"/>
              <a:t>Leverage</a:t>
            </a:r>
          </a:p>
        </p:txBody>
      </p:sp>
      <p:sp>
        <p:nvSpPr>
          <p:cNvPr id="8" name="Rectangle 7">
            <a:extLst>
              <a:ext uri="{FF2B5EF4-FFF2-40B4-BE49-F238E27FC236}">
                <a16:creationId xmlns:a16="http://schemas.microsoft.com/office/drawing/2014/main" id="{86027CF8-E7F3-FD49-B0F4-D2B52F01EE87}"/>
              </a:ext>
            </a:extLst>
          </p:cNvPr>
          <p:cNvSpPr/>
          <p:nvPr/>
        </p:nvSpPr>
        <p:spPr>
          <a:xfrm>
            <a:off x="5973298" y="4222263"/>
            <a:ext cx="1960537" cy="707886"/>
          </a:xfrm>
          <a:prstGeom prst="rect">
            <a:avLst/>
          </a:prstGeom>
        </p:spPr>
        <p:txBody>
          <a:bodyPr wrap="none">
            <a:spAutoFit/>
          </a:bodyPr>
          <a:lstStyle/>
          <a:p>
            <a:r>
              <a:rPr lang="en-US" sz="4000" dirty="0"/>
              <a:t>Discover</a:t>
            </a:r>
            <a:endParaRPr lang="en-US" sz="3200" dirty="0"/>
          </a:p>
        </p:txBody>
      </p:sp>
      <p:sp>
        <p:nvSpPr>
          <p:cNvPr id="2" name="TextBox 1">
            <a:extLst>
              <a:ext uri="{FF2B5EF4-FFF2-40B4-BE49-F238E27FC236}">
                <a16:creationId xmlns:a16="http://schemas.microsoft.com/office/drawing/2014/main" id="{56273BE9-C59C-B641-8B7D-4D652F2B6207}"/>
              </a:ext>
            </a:extLst>
          </p:cNvPr>
          <p:cNvSpPr txBox="1"/>
          <p:nvPr/>
        </p:nvSpPr>
        <p:spPr>
          <a:xfrm>
            <a:off x="736270" y="1187532"/>
            <a:ext cx="4677691" cy="830997"/>
          </a:xfrm>
          <a:prstGeom prst="rect">
            <a:avLst/>
          </a:prstGeom>
          <a:noFill/>
        </p:spPr>
        <p:txBody>
          <a:bodyPr wrap="none" rtlCol="0">
            <a:spAutoFit/>
          </a:bodyPr>
          <a:lstStyle/>
          <a:p>
            <a:r>
              <a:rPr lang="en-US" sz="2400" dirty="0"/>
              <a:t>Welcome contributions! Please cite:</a:t>
            </a:r>
          </a:p>
          <a:p>
            <a:endParaRPr lang="en-US" sz="2400" dirty="0"/>
          </a:p>
        </p:txBody>
      </p:sp>
      <p:pic>
        <p:nvPicPr>
          <p:cNvPr id="3" name="Picture 2">
            <a:hlinkClick r:id="rId4"/>
            <a:extLst>
              <a:ext uri="{FF2B5EF4-FFF2-40B4-BE49-F238E27FC236}">
                <a16:creationId xmlns:a16="http://schemas.microsoft.com/office/drawing/2014/main" id="{B3837D0C-2C39-7646-93E2-8CD924217AFA}"/>
              </a:ext>
            </a:extLst>
          </p:cNvPr>
          <p:cNvPicPr>
            <a:picLocks noChangeAspect="1"/>
          </p:cNvPicPr>
          <p:nvPr/>
        </p:nvPicPr>
        <p:blipFill>
          <a:blip r:embed="rId5"/>
          <a:stretch>
            <a:fillRect/>
          </a:stretch>
        </p:blipFill>
        <p:spPr>
          <a:xfrm>
            <a:off x="190910" y="1569515"/>
            <a:ext cx="7175500" cy="2501900"/>
          </a:xfrm>
          <a:prstGeom prst="rect">
            <a:avLst/>
          </a:prstGeom>
        </p:spPr>
      </p:pic>
      <p:sp>
        <p:nvSpPr>
          <p:cNvPr id="9" name="TextBox 8">
            <a:extLst>
              <a:ext uri="{FF2B5EF4-FFF2-40B4-BE49-F238E27FC236}">
                <a16:creationId xmlns:a16="http://schemas.microsoft.com/office/drawing/2014/main" id="{0FFF0497-2409-6D4B-9633-FE511244E66F}"/>
              </a:ext>
            </a:extLst>
          </p:cNvPr>
          <p:cNvSpPr txBox="1"/>
          <p:nvPr/>
        </p:nvSpPr>
        <p:spPr>
          <a:xfrm>
            <a:off x="2432122" y="3867452"/>
            <a:ext cx="3931654" cy="369332"/>
          </a:xfrm>
          <a:prstGeom prst="rect">
            <a:avLst/>
          </a:prstGeom>
          <a:noFill/>
        </p:spPr>
        <p:txBody>
          <a:bodyPr wrap="none" rtlCol="0">
            <a:spAutoFit/>
          </a:bodyPr>
          <a:lstStyle/>
          <a:p>
            <a:r>
              <a:rPr lang="en-US" b="1" dirty="0"/>
              <a:t>George </a:t>
            </a:r>
            <a:r>
              <a:rPr lang="en-US" b="1" dirty="0" err="1"/>
              <a:t>Karypis</a:t>
            </a:r>
            <a:r>
              <a:rPr lang="en-US" b="1" dirty="0"/>
              <a:t> (Univ Minnesota/AWS) </a:t>
            </a:r>
          </a:p>
        </p:txBody>
      </p:sp>
    </p:spTree>
    <p:extLst>
      <p:ext uri="{BB962C8B-B14F-4D97-AF65-F5344CB8AC3E}">
        <p14:creationId xmlns:p14="http://schemas.microsoft.com/office/powerpoint/2010/main" val="34446196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593510F-FCCB-2445-9CE8-D610D5BC467D}"/>
              </a:ext>
            </a:extLst>
          </p:cNvPr>
          <p:cNvSpPr>
            <a:spLocks noGrp="1"/>
          </p:cNvSpPr>
          <p:nvPr>
            <p:ph type="title"/>
          </p:nvPr>
        </p:nvSpPr>
        <p:spPr/>
        <p:txBody>
          <a:bodyPr/>
          <a:lstStyle/>
          <a:p>
            <a:r>
              <a:rPr lang="en-US" dirty="0"/>
              <a:t>DGL: design &amp; API</a:t>
            </a:r>
          </a:p>
        </p:txBody>
      </p:sp>
      <p:sp>
        <p:nvSpPr>
          <p:cNvPr id="5" name="Text Placeholder 4">
            <a:extLst>
              <a:ext uri="{FF2B5EF4-FFF2-40B4-BE49-F238E27FC236}">
                <a16:creationId xmlns:a16="http://schemas.microsoft.com/office/drawing/2014/main" id="{1AF30CF3-8C93-AD41-A2DF-DE842ADCE39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1833375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Flexible message propagation</a:t>
            </a:r>
            <a:endParaRPr lang="zh-CN" altLang="en-US" dirty="0"/>
          </a:p>
        </p:txBody>
      </p:sp>
      <p:sp>
        <p:nvSpPr>
          <p:cNvPr id="3" name="内容占位符 2"/>
          <p:cNvSpPr>
            <a:spLocks noGrp="1"/>
          </p:cNvSpPr>
          <p:nvPr>
            <p:ph idx="1"/>
          </p:nvPr>
        </p:nvSpPr>
        <p:spPr>
          <a:xfrm>
            <a:off x="664501" y="1978720"/>
            <a:ext cx="10862997" cy="3744416"/>
          </a:xfrm>
        </p:spPr>
        <p:txBody>
          <a:bodyPr/>
          <a:lstStyle/>
          <a:p>
            <a:r>
              <a:rPr lang="en-US" altLang="zh-CN" dirty="0"/>
              <a:t>Full propagation (“everyone shouts to everyone near you”)</a:t>
            </a:r>
          </a:p>
          <a:p>
            <a:endParaRPr lang="en-US" altLang="zh-CN" dirty="0"/>
          </a:p>
          <a:p>
            <a:r>
              <a:rPr lang="en-US" altLang="zh-CN" dirty="0"/>
              <a:t>Propagation by graph traversal</a:t>
            </a:r>
          </a:p>
          <a:p>
            <a:pPr lvl="1"/>
            <a:r>
              <a:rPr lang="en-US" altLang="zh-CN" dirty="0"/>
              <a:t>Topological order on sentence parsing tree</a:t>
            </a:r>
          </a:p>
          <a:p>
            <a:pPr lvl="1"/>
            <a:r>
              <a:rPr lang="en-US" altLang="zh-CN" dirty="0"/>
              <a:t>Belief propagation order</a:t>
            </a:r>
          </a:p>
          <a:p>
            <a:pPr lvl="1"/>
            <a:r>
              <a:rPr lang="en-US" altLang="zh-CN" dirty="0"/>
              <a:t>Sampling</a:t>
            </a:r>
          </a:p>
          <a:p>
            <a:pPr marL="457200" lvl="1" indent="0">
              <a:buNone/>
            </a:pPr>
            <a:endParaRPr lang="en-US" altLang="zh-CN" dirty="0"/>
          </a:p>
          <a:p>
            <a:r>
              <a:rPr lang="en-US" altLang="zh-CN" dirty="0"/>
              <a:t>Propagation by random walk</a:t>
            </a:r>
          </a:p>
        </p:txBody>
      </p:sp>
      <p:pic>
        <p:nvPicPr>
          <p:cNvPr id="7" name="Picture 4" descr="tree_images/ch08-tree-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9104" y="2541150"/>
            <a:ext cx="3100507" cy="2016224"/>
          </a:xfrm>
          <a:prstGeom prst="rect">
            <a:avLst/>
          </a:prstGeom>
          <a:noFill/>
          <a:extLst>
            <a:ext uri="{909E8E84-426E-40DD-AFC4-6F175D3DCCD1}">
              <a14:hiddenFill xmlns:a14="http://schemas.microsoft.com/office/drawing/2010/main">
                <a:solidFill>
                  <a:srgbClr val="FFFFFF"/>
                </a:solidFill>
              </a14:hiddenFill>
            </a:ext>
          </a:extLst>
        </p:spPr>
      </p:pic>
      <p:sp>
        <p:nvSpPr>
          <p:cNvPr id="4" name="灯片编号占位符 3"/>
          <p:cNvSpPr>
            <a:spLocks noGrp="1"/>
          </p:cNvSpPr>
          <p:nvPr>
            <p:ph type="sldNum" sz="quarter" idx="12"/>
          </p:nvPr>
        </p:nvSpPr>
        <p:spPr/>
        <p:txBody>
          <a:bodyPr/>
          <a:lstStyle/>
          <a:p>
            <a:fld id="{1AAE0525-DE7A-4142-A82D-67913CCD1BA1}" type="slidenum">
              <a:rPr lang="zh-CN" altLang="en-US" smtClean="0"/>
              <a:t>5</a:t>
            </a:fld>
            <a:endParaRPr lang="zh-CN" altLang="en-US" dirty="0"/>
          </a:p>
        </p:txBody>
      </p:sp>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19611" y="2659370"/>
            <a:ext cx="2991447" cy="2964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1807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a:t>Flexible message handling</a:t>
            </a:r>
            <a:endParaRPr lang="zh-CN" alt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7544" y="2433729"/>
            <a:ext cx="7245096" cy="768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1999" y="3531327"/>
            <a:ext cx="6996187" cy="1328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 name="组合 13"/>
          <p:cNvGrpSpPr/>
          <p:nvPr/>
        </p:nvGrpSpPr>
        <p:grpSpPr>
          <a:xfrm>
            <a:off x="5550408" y="1412776"/>
            <a:ext cx="5202936" cy="1609344"/>
            <a:chOff x="4162806" y="1059582"/>
            <a:chExt cx="3902202" cy="1207008"/>
          </a:xfrm>
        </p:grpSpPr>
        <p:sp>
          <p:nvSpPr>
            <p:cNvPr id="4" name="矩形 3"/>
            <p:cNvSpPr/>
            <p:nvPr/>
          </p:nvSpPr>
          <p:spPr>
            <a:xfrm>
              <a:off x="4162806" y="1909974"/>
              <a:ext cx="315468" cy="356616"/>
            </a:xfrm>
            <a:prstGeom prst="rect">
              <a:avLst/>
            </a:prstGeom>
            <a:solidFill>
              <a:srgbClr val="ED7D31">
                <a:alpha val="4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5" name="线形标注 1 4"/>
            <p:cNvSpPr/>
            <p:nvPr/>
          </p:nvSpPr>
          <p:spPr>
            <a:xfrm>
              <a:off x="5376672" y="1059582"/>
              <a:ext cx="2688336" cy="425196"/>
            </a:xfrm>
            <a:prstGeom prst="borderCallout1">
              <a:avLst>
                <a:gd name="adj1" fmla="val 86492"/>
                <a:gd name="adj2" fmla="val -2721"/>
                <a:gd name="adj3" fmla="val 186693"/>
                <a:gd name="adj4" fmla="val -30680"/>
              </a:avLst>
            </a:prstGeom>
            <a:ln/>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algn="ctr"/>
              <a:r>
                <a:rPr lang="en-US" altLang="zh-CN" sz="2400" i="1" dirty="0">
                  <a:latin typeface="Calibri" panose="020F0502020204030204" pitchFamily="34" charset="0"/>
                </a:rPr>
                <a:t>Message function</a:t>
              </a:r>
              <a:endParaRPr lang="zh-CN" altLang="en-US" sz="2400" i="1" dirty="0">
                <a:latin typeface="Calibri" panose="020F0502020204030204" pitchFamily="34" charset="0"/>
              </a:endParaRPr>
            </a:p>
          </p:txBody>
        </p:sp>
      </p:grpSp>
      <p:grpSp>
        <p:nvGrpSpPr>
          <p:cNvPr id="15" name="组合 14"/>
          <p:cNvGrpSpPr/>
          <p:nvPr/>
        </p:nvGrpSpPr>
        <p:grpSpPr>
          <a:xfrm>
            <a:off x="838200" y="3720205"/>
            <a:ext cx="9534144" cy="2237140"/>
            <a:chOff x="628650" y="2790153"/>
            <a:chExt cx="7150608" cy="1677855"/>
          </a:xfrm>
        </p:grpSpPr>
        <p:sp>
          <p:nvSpPr>
            <p:cNvPr id="8" name="矩形 7"/>
            <p:cNvSpPr/>
            <p:nvPr/>
          </p:nvSpPr>
          <p:spPr>
            <a:xfrm>
              <a:off x="4098798" y="2790153"/>
              <a:ext cx="315468" cy="356616"/>
            </a:xfrm>
            <a:prstGeom prst="rect">
              <a:avLst/>
            </a:prstGeom>
            <a:solidFill>
              <a:srgbClr val="ED7D31">
                <a:alpha val="4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9" name="线形标注 1 8"/>
            <p:cNvSpPr/>
            <p:nvPr/>
          </p:nvSpPr>
          <p:spPr>
            <a:xfrm>
              <a:off x="628650" y="3617616"/>
              <a:ext cx="2688336" cy="425196"/>
            </a:xfrm>
            <a:prstGeom prst="borderCallout1">
              <a:avLst>
                <a:gd name="adj1" fmla="val -19960"/>
                <a:gd name="adj2" fmla="val 101361"/>
                <a:gd name="adj3" fmla="val -110081"/>
                <a:gd name="adj4" fmla="val 127483"/>
              </a:avLst>
            </a:prstGeom>
            <a:ln/>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algn="ctr"/>
              <a:r>
                <a:rPr lang="en-US" altLang="zh-CN" sz="2400" i="1" dirty="0">
                  <a:latin typeface="Calibri" panose="020F0502020204030204" pitchFamily="34" charset="0"/>
                </a:rPr>
                <a:t>Update function</a:t>
              </a:r>
              <a:endParaRPr lang="zh-CN" altLang="en-US" sz="2400" i="1" dirty="0">
                <a:latin typeface="Calibri" panose="020F0502020204030204" pitchFamily="34" charset="0"/>
              </a:endParaRPr>
            </a:p>
          </p:txBody>
        </p:sp>
        <p:sp>
          <p:nvSpPr>
            <p:cNvPr id="10" name="矩形 9"/>
            <p:cNvSpPr/>
            <p:nvPr/>
          </p:nvSpPr>
          <p:spPr>
            <a:xfrm>
              <a:off x="5431536" y="2790153"/>
              <a:ext cx="466344" cy="436557"/>
            </a:xfrm>
            <a:prstGeom prst="rect">
              <a:avLst/>
            </a:prstGeom>
            <a:solidFill>
              <a:srgbClr val="ED7D31">
                <a:alpha val="4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11" name="线形标注 1 10"/>
            <p:cNvSpPr/>
            <p:nvPr/>
          </p:nvSpPr>
          <p:spPr>
            <a:xfrm>
              <a:off x="5090922" y="4042812"/>
              <a:ext cx="2688336" cy="425196"/>
            </a:xfrm>
            <a:prstGeom prst="borderCallout1">
              <a:avLst>
                <a:gd name="adj1" fmla="val -32863"/>
                <a:gd name="adj2" fmla="val 51361"/>
                <a:gd name="adj3" fmla="val -177823"/>
                <a:gd name="adj4" fmla="val 33605"/>
              </a:avLst>
            </a:prstGeom>
            <a:ln/>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algn="ctr"/>
              <a:r>
                <a:rPr lang="en-US" altLang="zh-CN" sz="2400" i="1" dirty="0">
                  <a:latin typeface="Calibri" panose="020F0502020204030204" pitchFamily="34" charset="0"/>
                </a:rPr>
                <a:t>Reduce function</a:t>
              </a:r>
              <a:endParaRPr lang="zh-CN" altLang="en-US" sz="2400" i="1" dirty="0">
                <a:latin typeface="Calibri" panose="020F0502020204030204" pitchFamily="34" charset="0"/>
              </a:endParaRPr>
            </a:p>
          </p:txBody>
        </p:sp>
      </p:grpSp>
      <p:sp>
        <p:nvSpPr>
          <p:cNvPr id="12" name="TextBox 11"/>
          <p:cNvSpPr txBox="1"/>
          <p:nvPr/>
        </p:nvSpPr>
        <p:spPr>
          <a:xfrm>
            <a:off x="178409" y="5767517"/>
            <a:ext cx="4244239" cy="379656"/>
          </a:xfrm>
          <a:prstGeom prst="rect">
            <a:avLst/>
          </a:prstGeom>
          <a:noFill/>
        </p:spPr>
        <p:txBody>
          <a:bodyPr wrap="none" lIns="91440" tIns="45720" rIns="91440" bIns="45720" rtlCol="0">
            <a:spAutoFit/>
          </a:bodyPr>
          <a:lstStyle/>
          <a:p>
            <a:r>
              <a:rPr lang="en-US" altLang="zh-CN" sz="1867" dirty="0">
                <a:latin typeface="Calibri" panose="020F0502020204030204" pitchFamily="34" charset="0"/>
              </a:rPr>
              <a:t>[Gilmer 2017, Wang 2017, </a:t>
            </a:r>
            <a:r>
              <a:rPr lang="en-US" altLang="zh-CN" sz="1867" dirty="0" err="1">
                <a:latin typeface="Calibri" panose="020F0502020204030204" pitchFamily="34" charset="0"/>
              </a:rPr>
              <a:t>Battaglia</a:t>
            </a:r>
            <a:r>
              <a:rPr lang="en-US" altLang="zh-CN" sz="1867" dirty="0">
                <a:latin typeface="Calibri" panose="020F0502020204030204" pitchFamily="34" charset="0"/>
              </a:rPr>
              <a:t> 2018]</a:t>
            </a:r>
            <a:endParaRPr lang="zh-CN" altLang="en-US" sz="1867" dirty="0">
              <a:latin typeface="Calibri" panose="020F0502020204030204" pitchFamily="34" charset="0"/>
            </a:endParaRPr>
          </a:p>
        </p:txBody>
      </p:sp>
      <p:sp>
        <p:nvSpPr>
          <p:cNvPr id="3" name="灯片编号占位符 2"/>
          <p:cNvSpPr>
            <a:spLocks noGrp="1"/>
          </p:cNvSpPr>
          <p:nvPr>
            <p:ph type="sldNum" sz="quarter" idx="12"/>
          </p:nvPr>
        </p:nvSpPr>
        <p:spPr/>
        <p:txBody>
          <a:bodyPr/>
          <a:lstStyle/>
          <a:p>
            <a:fld id="{1AAE0525-DE7A-4142-A82D-67913CCD1BA1}" type="slidenum">
              <a:rPr lang="zh-CN" altLang="en-US" smtClean="0"/>
              <a:t>6</a:t>
            </a:fld>
            <a:endParaRPr lang="zh-CN" altLang="en-US" dirty="0"/>
          </a:p>
        </p:txBody>
      </p:sp>
    </p:spTree>
    <p:extLst>
      <p:ext uri="{BB962C8B-B14F-4D97-AF65-F5344CB8AC3E}">
        <p14:creationId xmlns:p14="http://schemas.microsoft.com/office/powerpoint/2010/main" val="425517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DGL programming interface</a:t>
            </a:r>
          </a:p>
        </p:txBody>
      </p:sp>
      <p:sp>
        <p:nvSpPr>
          <p:cNvPr id="3" name="内容占位符 2"/>
          <p:cNvSpPr>
            <a:spLocks noGrp="1"/>
          </p:cNvSpPr>
          <p:nvPr>
            <p:ph idx="1"/>
          </p:nvPr>
        </p:nvSpPr>
        <p:spPr>
          <a:xfrm>
            <a:off x="851686" y="1704404"/>
            <a:ext cx="10515600" cy="2708656"/>
          </a:xfrm>
        </p:spPr>
        <p:txBody>
          <a:bodyPr>
            <a:normAutofit/>
          </a:bodyPr>
          <a:lstStyle/>
          <a:p>
            <a:r>
              <a:rPr lang="en-US" altLang="zh-CN" dirty="0"/>
              <a:t>Graph as the core abstraction</a:t>
            </a:r>
          </a:p>
          <a:p>
            <a:pPr lvl="1"/>
            <a:r>
              <a:rPr lang="en-US" altLang="zh-CN" dirty="0" err="1">
                <a:latin typeface="Consolas" panose="020B0609020204030204" pitchFamily="49" charset="0"/>
                <a:cs typeface="Consolas" panose="020B0609020204030204" pitchFamily="49" charset="0"/>
              </a:rPr>
              <a:t>DGLGraph</a:t>
            </a:r>
            <a:endParaRPr lang="en-US" altLang="zh-CN" dirty="0">
              <a:latin typeface="Consolas" panose="020B0609020204030204" pitchFamily="49" charset="0"/>
              <a:cs typeface="Consolas" panose="020B0609020204030204" pitchFamily="49" charset="0"/>
            </a:endParaRPr>
          </a:p>
          <a:p>
            <a:pPr lvl="1"/>
            <a:r>
              <a:rPr lang="en-US" altLang="zh-CN" dirty="0" err="1">
                <a:latin typeface="Consolas" panose="020B0609020204030204" pitchFamily="49" charset="0"/>
                <a:cs typeface="Consolas" panose="020B0609020204030204" pitchFamily="49" charset="0"/>
              </a:rPr>
              <a:t>g.ndata</a:t>
            </a:r>
            <a:r>
              <a:rPr lang="en-US" altLang="zh-CN" dirty="0">
                <a:latin typeface="Consolas" panose="020B0609020204030204" pitchFamily="49" charset="0"/>
                <a:cs typeface="Consolas" panose="020B0609020204030204" pitchFamily="49" charset="0"/>
              </a:rPr>
              <a:t>[‘h’]</a:t>
            </a:r>
            <a:endParaRPr lang="en-US" altLang="zh-CN" dirty="0">
              <a:cs typeface="Consolas" panose="020B0609020204030204" pitchFamily="49" charset="0"/>
            </a:endParaRPr>
          </a:p>
          <a:p>
            <a:r>
              <a:rPr lang="en-US" altLang="zh-CN" dirty="0">
                <a:cs typeface="Consolas" panose="020B0609020204030204" pitchFamily="49" charset="0"/>
              </a:rPr>
              <a:t>Simple but versatile message passing APIs</a:t>
            </a:r>
          </a:p>
          <a:p>
            <a:pPr lvl="1"/>
            <a:endParaRPr lang="en-US" altLang="zh-CN" dirty="0"/>
          </a:p>
          <a:p>
            <a:pPr lvl="1"/>
            <a:endParaRPr lang="zh-CN" alt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8418" y="3621022"/>
            <a:ext cx="6305551" cy="971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直接连接符 4"/>
          <p:cNvCxnSpPr/>
          <p:nvPr/>
        </p:nvCxnSpPr>
        <p:spPr>
          <a:xfrm>
            <a:off x="4009720" y="4399404"/>
            <a:ext cx="512064" cy="0"/>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9" name="直接连接符 8"/>
          <p:cNvCxnSpPr/>
          <p:nvPr/>
        </p:nvCxnSpPr>
        <p:spPr>
          <a:xfrm>
            <a:off x="6606616" y="4417692"/>
            <a:ext cx="512064" cy="0"/>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10" name="TextBox 9"/>
          <p:cNvSpPr txBox="1"/>
          <p:nvPr/>
        </p:nvSpPr>
        <p:spPr>
          <a:xfrm>
            <a:off x="1412319" y="4758337"/>
            <a:ext cx="8914620" cy="461665"/>
          </a:xfrm>
          <a:prstGeom prst="rect">
            <a:avLst/>
          </a:prstGeom>
          <a:noFill/>
        </p:spPr>
        <p:txBody>
          <a:bodyPr wrap="none" lIns="91440" tIns="45720" rIns="91440" bIns="45720" rtlCol="0">
            <a:spAutoFit/>
          </a:bodyPr>
          <a:lstStyle/>
          <a:p>
            <a:r>
              <a:rPr lang="en-US" altLang="zh-CN" sz="2400" b="1" dirty="0">
                <a:solidFill>
                  <a:schemeClr val="accent2"/>
                </a:solidFill>
                <a:latin typeface="Calibri" panose="020F0502020204030204" pitchFamily="34" charset="0"/>
              </a:rPr>
              <a:t>Active set </a:t>
            </a:r>
            <a:r>
              <a:rPr lang="en-US" altLang="zh-CN" sz="2400" dirty="0">
                <a:latin typeface="Calibri" panose="020F0502020204030204" pitchFamily="34" charset="0"/>
              </a:rPr>
              <a:t>specifies</a:t>
            </a:r>
            <a:r>
              <a:rPr lang="en-US" altLang="zh-CN" sz="2400" b="1" dirty="0">
                <a:latin typeface="Calibri" panose="020F0502020204030204" pitchFamily="34" charset="0"/>
              </a:rPr>
              <a:t> </a:t>
            </a:r>
            <a:r>
              <a:rPr lang="en-US" altLang="zh-CN" sz="2400" dirty="0">
                <a:latin typeface="Calibri" panose="020F0502020204030204" pitchFamily="34" charset="0"/>
              </a:rPr>
              <a:t>which nodes/edges to trigger the computation on.</a:t>
            </a:r>
            <a:endParaRPr lang="zh-CN" altLang="en-US" sz="2400" dirty="0">
              <a:latin typeface="Calibri" panose="020F0502020204030204" pitchFamily="34" charset="0"/>
            </a:endParaRPr>
          </a:p>
        </p:txBody>
      </p:sp>
      <p:sp>
        <p:nvSpPr>
          <p:cNvPr id="4" name="灯片编号占位符 3"/>
          <p:cNvSpPr>
            <a:spLocks noGrp="1"/>
          </p:cNvSpPr>
          <p:nvPr>
            <p:ph type="sldNum" sz="quarter" idx="12"/>
          </p:nvPr>
        </p:nvSpPr>
        <p:spPr/>
        <p:txBody>
          <a:bodyPr/>
          <a:lstStyle/>
          <a:p>
            <a:fld id="{1AAE0525-DE7A-4142-A82D-67913CCD1BA1}" type="slidenum">
              <a:rPr lang="zh-CN" altLang="en-US" smtClean="0"/>
              <a:t>7</a:t>
            </a:fld>
            <a:endParaRPr lang="zh-CN" altLang="en-US" dirty="0"/>
          </a:p>
        </p:txBody>
      </p:sp>
      <p:sp>
        <p:nvSpPr>
          <p:cNvPr id="11" name="TextBox 10"/>
          <p:cNvSpPr txBox="1"/>
          <p:nvPr/>
        </p:nvSpPr>
        <p:spPr>
          <a:xfrm>
            <a:off x="1391478" y="5349213"/>
            <a:ext cx="9975808" cy="461665"/>
          </a:xfrm>
          <a:prstGeom prst="rect">
            <a:avLst/>
          </a:prstGeom>
          <a:noFill/>
        </p:spPr>
        <p:txBody>
          <a:bodyPr wrap="none" lIns="91440" tIns="45720" rIns="91440" bIns="45720" rtlCol="0">
            <a:spAutoFit/>
          </a:bodyPr>
          <a:lstStyle/>
          <a:p>
            <a:r>
              <a:rPr lang="en-US" altLang="zh-CN" sz="2400" dirty="0">
                <a:latin typeface="Calibri" panose="020F0502020204030204" pitchFamily="34" charset="0"/>
              </a:rPr>
              <a:t>                    can be user-defined functions (</a:t>
            </a:r>
            <a:r>
              <a:rPr lang="en-US" altLang="zh-CN" sz="2400" b="1" dirty="0">
                <a:latin typeface="Calibri" panose="020F0502020204030204" pitchFamily="34" charset="0"/>
              </a:rPr>
              <a:t>UDF</a:t>
            </a:r>
            <a:r>
              <a:rPr lang="en-US" altLang="zh-CN" sz="2400" dirty="0">
                <a:latin typeface="Calibri" panose="020F0502020204030204" pitchFamily="34" charset="0"/>
              </a:rPr>
              <a:t>s) or </a:t>
            </a:r>
            <a:r>
              <a:rPr lang="en-US" altLang="zh-CN" sz="2400" b="1" dirty="0">
                <a:latin typeface="Calibri" panose="020F0502020204030204" pitchFamily="34" charset="0"/>
              </a:rPr>
              <a:t>built-in</a:t>
            </a:r>
            <a:r>
              <a:rPr lang="en-US" altLang="zh-CN" sz="2400" dirty="0">
                <a:latin typeface="Calibri" panose="020F0502020204030204" pitchFamily="34" charset="0"/>
              </a:rPr>
              <a:t> symbolic functions.</a:t>
            </a:r>
            <a:endParaRPr lang="zh-CN" altLang="en-US" sz="2400" dirty="0">
              <a:latin typeface="Calibri" panose="020F0502020204030204" pitchFamily="34" charset="0"/>
            </a:endParaRPr>
          </a:p>
        </p:txBody>
      </p:sp>
      <p:grpSp>
        <p:nvGrpSpPr>
          <p:cNvPr id="12" name="组合 11"/>
          <p:cNvGrpSpPr/>
          <p:nvPr/>
        </p:nvGrpSpPr>
        <p:grpSpPr>
          <a:xfrm>
            <a:off x="1487489" y="5349214"/>
            <a:ext cx="1349503" cy="433881"/>
            <a:chOff x="911590" y="3006771"/>
            <a:chExt cx="1012127" cy="325411"/>
          </a:xfrm>
        </p:grpSpPr>
        <p:pic>
          <p:nvPicPr>
            <p:cNvPr id="1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1590" y="3006771"/>
              <a:ext cx="328613" cy="300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0203" y="3046432"/>
              <a:ext cx="285750" cy="257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0817" y="3046432"/>
              <a:ext cx="342900" cy="28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984470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42"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animEffect transition="in" filter="fade">
                                      <p:cBhvr>
                                        <p:cTn id="9" dur="1000"/>
                                        <p:tgtEl>
                                          <p:spTgt spid="3">
                                            <p:txEl>
                                              <p:pRg st="1" end="1"/>
                                            </p:txEl>
                                          </p:spTgt>
                                        </p:tgtEl>
                                      </p:cBhvr>
                                    </p:animEffect>
                                    <p:anim calcmode="lin" valueType="num">
                                      <p:cBhvr>
                                        <p:cTn id="1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1"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8194"/>
                                        </p:tgtEl>
                                        <p:attrNameLst>
                                          <p:attrName>style.visibility</p:attrName>
                                        </p:attrNameLst>
                                      </p:cBhvr>
                                      <p:to>
                                        <p:strVal val="visible"/>
                                      </p:to>
                                    </p:set>
                                    <p:animEffect transition="in" filter="fade">
                                      <p:cBhvr>
                                        <p:cTn id="26" dur="1000"/>
                                        <p:tgtEl>
                                          <p:spTgt spid="8194"/>
                                        </p:tgtEl>
                                      </p:cBhvr>
                                    </p:animEffect>
                                    <p:anim calcmode="lin" valueType="num">
                                      <p:cBhvr>
                                        <p:cTn id="27" dur="1000" fill="hold"/>
                                        <p:tgtEl>
                                          <p:spTgt spid="8194"/>
                                        </p:tgtEl>
                                        <p:attrNameLst>
                                          <p:attrName>ppt_x</p:attrName>
                                        </p:attrNameLst>
                                      </p:cBhvr>
                                      <p:tavLst>
                                        <p:tav tm="0">
                                          <p:val>
                                            <p:strVal val="#ppt_x"/>
                                          </p:val>
                                        </p:tav>
                                        <p:tav tm="100000">
                                          <p:val>
                                            <p:strVal val="#ppt_x"/>
                                          </p:val>
                                        </p:tav>
                                      </p:tavLst>
                                    </p:anim>
                                    <p:anim calcmode="lin" valueType="num">
                                      <p:cBhvr>
                                        <p:cTn id="28" dur="1000" fill="hold"/>
                                        <p:tgtEl>
                                          <p:spTgt spid="819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par>
                                <p:cTn id="34" presetID="10" presetClass="entr" presetSubtype="0" fill="hold"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500"/>
                                        <p:tgtEl>
                                          <p:spTgt spid="1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Writing GNNs is intuitive in DGL</a:t>
            </a:r>
            <a:endParaRPr lang="zh-CN" altLang="en-US" dirty="0"/>
          </a:p>
        </p:txBody>
      </p:sp>
      <p:sp>
        <p:nvSpPr>
          <p:cNvPr id="5" name="灯片编号占位符 4"/>
          <p:cNvSpPr>
            <a:spLocks noGrp="1"/>
          </p:cNvSpPr>
          <p:nvPr>
            <p:ph type="sldNum" sz="quarter" idx="12"/>
          </p:nvPr>
        </p:nvSpPr>
        <p:spPr/>
        <p:txBody>
          <a:bodyPr/>
          <a:lstStyle/>
          <a:p>
            <a:fld id="{1AAE0525-DE7A-4142-A82D-67913CCD1BA1}" type="slidenum">
              <a:rPr lang="zh-CN" altLang="en-US" smtClean="0"/>
              <a:pPr/>
              <a:t>8</a:t>
            </a:fld>
            <a:endParaRPr lang="zh-CN" alt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600" y="2425563"/>
            <a:ext cx="11480800" cy="29125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2824629" y="1613187"/>
            <a:ext cx="6144681" cy="830997"/>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altLang="zh-CN" sz="2400" dirty="0" err="1">
                <a:latin typeface="Consolas" panose="020B0609020204030204" pitchFamily="49" charset="0"/>
                <a:cs typeface="Consolas" panose="020B0609020204030204" pitchFamily="49" charset="0"/>
              </a:rPr>
              <a:t>update_all</a:t>
            </a:r>
            <a:r>
              <a:rPr lang="en-US" altLang="zh-CN" sz="2400" dirty="0">
                <a:latin typeface="Calibri" panose="020F0502020204030204" pitchFamily="34" charset="0"/>
              </a:rPr>
              <a:t> is a shortcut for </a:t>
            </a:r>
            <a:r>
              <a:rPr lang="en-US" altLang="zh-CN" sz="2400" dirty="0">
                <a:latin typeface="Consolas" panose="020B0609020204030204" pitchFamily="49" charset="0"/>
                <a:cs typeface="Consolas" panose="020B0609020204030204" pitchFamily="49" charset="0"/>
              </a:rPr>
              <a:t>send(</a:t>
            </a:r>
            <a:r>
              <a:rPr lang="en-US" altLang="zh-CN" sz="2400" dirty="0" err="1">
                <a:latin typeface="Consolas" panose="020B0609020204030204" pitchFamily="49" charset="0"/>
                <a:cs typeface="Consolas" panose="020B0609020204030204" pitchFamily="49" charset="0"/>
              </a:rPr>
              <a:t>G.edges</a:t>
            </a:r>
            <a:r>
              <a:rPr lang="en-US" altLang="zh-CN" sz="2400" dirty="0">
                <a:latin typeface="Consolas" panose="020B0609020204030204" pitchFamily="49" charset="0"/>
                <a:cs typeface="Consolas" panose="020B0609020204030204" pitchFamily="49" charset="0"/>
              </a:rPr>
              <a:t>()) </a:t>
            </a:r>
            <a:r>
              <a:rPr lang="en-US" altLang="zh-CN" sz="2400" dirty="0">
                <a:latin typeface="Calibri" panose="020F0502020204030204" pitchFamily="34" charset="0"/>
              </a:rPr>
              <a:t>+ </a:t>
            </a:r>
            <a:r>
              <a:rPr lang="en-US" altLang="zh-CN" sz="2400" dirty="0" err="1">
                <a:latin typeface="Consolas" panose="020B0609020204030204" pitchFamily="49" charset="0"/>
                <a:cs typeface="Consolas" panose="020B0609020204030204" pitchFamily="49" charset="0"/>
              </a:rPr>
              <a:t>recv</a:t>
            </a:r>
            <a:r>
              <a:rPr lang="en-US" altLang="zh-CN" sz="2400" dirty="0">
                <a:latin typeface="Consolas" panose="020B0609020204030204" pitchFamily="49" charset="0"/>
                <a:cs typeface="Consolas" panose="020B0609020204030204" pitchFamily="49" charset="0"/>
              </a:rPr>
              <a:t>(</a:t>
            </a:r>
            <a:r>
              <a:rPr lang="en-US" altLang="zh-CN" sz="2400" dirty="0" err="1">
                <a:latin typeface="Consolas" panose="020B0609020204030204" pitchFamily="49" charset="0"/>
                <a:cs typeface="Consolas" panose="020B0609020204030204" pitchFamily="49" charset="0"/>
              </a:rPr>
              <a:t>G.nodes</a:t>
            </a:r>
            <a:r>
              <a:rPr lang="en-US" altLang="zh-CN" sz="2400" dirty="0">
                <a:latin typeface="Consolas" panose="020B0609020204030204" pitchFamily="49" charset="0"/>
                <a:cs typeface="Consolas" panose="020B0609020204030204" pitchFamily="49" charset="0"/>
              </a:rPr>
              <a:t>())</a:t>
            </a:r>
            <a:endParaRPr lang="zh-CN" altLang="en-US" sz="2400" dirty="0">
              <a:latin typeface="Consolas" panose="020B0609020204030204" pitchFamily="49" charset="0"/>
              <a:cs typeface="Consolas" panose="020B0609020204030204" pitchFamily="49" charset="0"/>
            </a:endParaRPr>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2386" y="5027257"/>
            <a:ext cx="3606800" cy="109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a:extLst>
              <a:ext uri="{FF2B5EF4-FFF2-40B4-BE49-F238E27FC236}">
                <a16:creationId xmlns:a16="http://schemas.microsoft.com/office/drawing/2014/main" id="{640CAC61-5088-F640-A162-B1B33C77BF85}"/>
              </a:ext>
            </a:extLst>
          </p:cNvPr>
          <p:cNvPicPr>
            <a:picLocks noChangeAspect="1"/>
          </p:cNvPicPr>
          <p:nvPr/>
        </p:nvPicPr>
        <p:blipFill>
          <a:blip r:embed="rId5"/>
          <a:stretch>
            <a:fillRect/>
          </a:stretch>
        </p:blipFill>
        <p:spPr>
          <a:xfrm>
            <a:off x="213286" y="2462805"/>
            <a:ext cx="5499100" cy="2933700"/>
          </a:xfrm>
          <a:prstGeom prst="rect">
            <a:avLst/>
          </a:prstGeom>
        </p:spPr>
      </p:pic>
      <p:pic>
        <p:nvPicPr>
          <p:cNvPr id="13" name="Picture 3">
            <a:extLst>
              <a:ext uri="{FF2B5EF4-FFF2-40B4-BE49-F238E27FC236}">
                <a16:creationId xmlns:a16="http://schemas.microsoft.com/office/drawing/2014/main" id="{F69ACBE9-3805-E545-AEF4-3ADB684799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8429" y="5154257"/>
            <a:ext cx="2616200" cy="96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606199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Writing GNNs is intuitive in DGL (GAT)</a:t>
            </a:r>
            <a:endParaRPr lang="zh-CN" altLang="en-US" dirty="0"/>
          </a:p>
        </p:txBody>
      </p:sp>
      <p:sp>
        <p:nvSpPr>
          <p:cNvPr id="5" name="灯片编号占位符 4"/>
          <p:cNvSpPr>
            <a:spLocks noGrp="1"/>
          </p:cNvSpPr>
          <p:nvPr>
            <p:ph type="sldNum" sz="quarter" idx="12"/>
          </p:nvPr>
        </p:nvSpPr>
        <p:spPr/>
        <p:txBody>
          <a:bodyPr/>
          <a:lstStyle/>
          <a:p>
            <a:fld id="{1AAE0525-DE7A-4142-A82D-67913CCD1BA1}" type="slidenum">
              <a:rPr lang="zh-CN" altLang="en-US" smtClean="0"/>
              <a:pPr/>
              <a:t>9</a:t>
            </a:fld>
            <a:endParaRPr lang="zh-CN" alt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801" y="1584093"/>
            <a:ext cx="11329259" cy="41197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462" y="5039016"/>
            <a:ext cx="5798006" cy="12372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a:extLst>
              <a:ext uri="{FF2B5EF4-FFF2-40B4-BE49-F238E27FC236}">
                <a16:creationId xmlns:a16="http://schemas.microsoft.com/office/drawing/2014/main" id="{5437CE1C-C3DD-D144-9452-571AAC9C92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462" y="1584093"/>
            <a:ext cx="5592969" cy="34731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37624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lphago" id="{7C4A6411-DDB0-7944-BF51-99CC6A96E7CD}" vid="{DAFD623C-77C6-1F4A-9FC7-B518F54EF5E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nyush-stem-talk</Template>
  <TotalTime>23181</TotalTime>
  <Words>1194</Words>
  <Application>Microsoft Macintosh PowerPoint</Application>
  <PresentationFormat>Widescreen</PresentationFormat>
  <Paragraphs>292</Paragraphs>
  <Slides>36</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Arial</vt:lpstr>
      <vt:lpstr>Calibri</vt:lpstr>
      <vt:lpstr>Calibri Light</vt:lpstr>
      <vt:lpstr>Cambria Math</vt:lpstr>
      <vt:lpstr>Consolas</vt:lpstr>
      <vt:lpstr>Lucida Console</vt:lpstr>
      <vt:lpstr>Office Theme</vt:lpstr>
      <vt:lpstr>Deep Graph Library an update</vt:lpstr>
      <vt:lpstr>DGL: The history</vt:lpstr>
      <vt:lpstr>DGL meta-objective &amp; architecture</vt:lpstr>
      <vt:lpstr>DGL: design &amp; API</vt:lpstr>
      <vt:lpstr>Flexible message propagation</vt:lpstr>
      <vt:lpstr>Flexible message handling</vt:lpstr>
      <vt:lpstr>DGL programming interface</vt:lpstr>
      <vt:lpstr>Writing GNNs is intuitive in DGL</vt:lpstr>
      <vt:lpstr>Writing GNNs is intuitive in DGL (GAT)</vt:lpstr>
      <vt:lpstr>Different scenarios require different supports</vt:lpstr>
      <vt:lpstr>Summary of DGL Programming Interface</vt:lpstr>
      <vt:lpstr>Performance evaluation</vt:lpstr>
      <vt:lpstr>Initially paid a price for multi-backend (woops!)</vt:lpstr>
      <vt:lpstr>Evaluation: efficiency and memory consumption</vt:lpstr>
      <vt:lpstr>Scalability: single machine, single GPU</vt:lpstr>
      <vt:lpstr>Scalability: single machine, NUMA</vt:lpstr>
      <vt:lpstr>Scalability: single machine, multi-GPU</vt:lpstr>
      <vt:lpstr>Evaluation: auto-batching</vt:lpstr>
      <vt:lpstr>What’s new</vt:lpstr>
      <vt:lpstr>Heterogenous graph</vt:lpstr>
      <vt:lpstr>Supporting Heterogeneous Graph</vt:lpstr>
      <vt:lpstr>Example: graph convolutional matrix completion</vt:lpstr>
      <vt:lpstr>Example: drug discovery</vt:lpstr>
      <vt:lpstr>Digress: even more examples of drug discovery</vt:lpstr>
      <vt:lpstr>Multi-GPU training: knowledge graph</vt:lpstr>
      <vt:lpstr>Distributed training: knowledge graph</vt:lpstr>
      <vt:lpstr>Distributed training: GCN (preliminary results)</vt:lpstr>
      <vt:lpstr>TF backend (experimental)</vt:lpstr>
      <vt:lpstr>Seeing the world from the lens of graphs</vt:lpstr>
      <vt:lpstr>Transfomer is GAT (over a complete graph)</vt:lpstr>
      <vt:lpstr>Graph in Natural Language Processing</vt:lpstr>
      <vt:lpstr>Graph in Natural Language Processing</vt:lpstr>
      <vt:lpstr>Scene graph extraction (experimental)</vt:lpstr>
      <vt:lpstr>Open source, the source of innovation</vt:lpstr>
      <vt:lpstr>DGL: next step(s)</vt:lpstr>
      <vt:lpstr>Q&amp;A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Deep learning and AI:   Myths, facts, opportunities and challenges</dc:title>
  <dc:creator>Zheng Zhang</dc:creator>
  <cp:lastModifiedBy>Zhang Zheng</cp:lastModifiedBy>
  <cp:revision>441</cp:revision>
  <cp:lastPrinted>2016-10-11T06:54:31Z</cp:lastPrinted>
  <dcterms:created xsi:type="dcterms:W3CDTF">2016-10-10T06:32:17Z</dcterms:created>
  <dcterms:modified xsi:type="dcterms:W3CDTF">2019-12-14T18:05:05Z</dcterms:modified>
</cp:coreProperties>
</file>